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Open Sans 1" panose="020B0604020202020204" charset="0"/>
      <p:regular r:id="rId14"/>
    </p:embeddedFont>
    <p:embeddedFont>
      <p:font typeface="Open Sans 1 Bold" panose="020B0604020202020204" charset="0"/>
      <p:regular r:id="rId15"/>
    </p:embeddedFont>
    <p:embeddedFont>
      <p:font typeface="Open Sans 2" panose="020B0604020202020204" charset="0"/>
      <p:regular r:id="rId16"/>
    </p:embeddedFont>
    <p:embeddedFont>
      <p:font typeface="Open Sans 2 Bold" panose="020B0604020202020204" charset="0"/>
      <p:regular r:id="rId17"/>
    </p:embeddedFont>
    <p:embeddedFont>
      <p:font typeface="Open Sans 2 Bold Italics" panose="020B0604020202020204" charset="0"/>
      <p:regular r:id="rId18"/>
    </p:embeddedFont>
    <p:embeddedFont>
      <p:font typeface="Open Sans 2 Italics"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nha.gov.in/PM-JAY" TargetMode="External"/><Relationship Id="rId2" Type="http://schemas.openxmlformats.org/officeDocument/2006/relationships/hyperlink" Target="https://doi.org/10.1016/j.socscimed.2017.03.053" TargetMode="Externa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5.sv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7.svg"/><Relationship Id="rId7" Type="http://schemas.openxmlformats.org/officeDocument/2006/relationships/image" Target="../media/image29.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3.sv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11D99"/>
        </a:solidFill>
        <a:effectLst/>
      </p:bgPr>
    </p:bg>
    <p:spTree>
      <p:nvGrpSpPr>
        <p:cNvPr id="1" name=""/>
        <p:cNvGrpSpPr/>
        <p:nvPr/>
      </p:nvGrpSpPr>
      <p:grpSpPr>
        <a:xfrm>
          <a:off x="0" y="0"/>
          <a:ext cx="0" cy="0"/>
          <a:chOff x="0" y="0"/>
          <a:chExt cx="0" cy="0"/>
        </a:xfrm>
      </p:grpSpPr>
      <p:sp>
        <p:nvSpPr>
          <p:cNvPr id="2" name="Freeform 2"/>
          <p:cNvSpPr/>
          <p:nvPr/>
        </p:nvSpPr>
        <p:spPr>
          <a:xfrm>
            <a:off x="-453475" y="-190943"/>
            <a:ext cx="19509252" cy="12998039"/>
          </a:xfrm>
          <a:custGeom>
            <a:avLst/>
            <a:gdLst/>
            <a:ahLst/>
            <a:cxnLst/>
            <a:rect l="l" t="t" r="r" b="b"/>
            <a:pathLst>
              <a:path w="19509252" h="12998039">
                <a:moveTo>
                  <a:pt x="0" y="0"/>
                </a:moveTo>
                <a:lnTo>
                  <a:pt x="19509251" y="0"/>
                </a:lnTo>
                <a:lnTo>
                  <a:pt x="19509251" y="12998039"/>
                </a:lnTo>
                <a:lnTo>
                  <a:pt x="0" y="12998039"/>
                </a:lnTo>
                <a:lnTo>
                  <a:pt x="0" y="0"/>
                </a:lnTo>
                <a:close/>
              </a:path>
            </a:pathLst>
          </a:custGeom>
          <a:blipFill>
            <a:blip r:embed="rId2">
              <a:alphaModFix amt="31000"/>
            </a:blip>
            <a:stretch>
              <a:fillRect/>
            </a:stretch>
          </a:blipFill>
        </p:spPr>
        <p:txBody>
          <a:bodyPr/>
          <a:lstStyle/>
          <a:p>
            <a:endParaRPr lang="nl-NL"/>
          </a:p>
        </p:txBody>
      </p:sp>
      <p:sp>
        <p:nvSpPr>
          <p:cNvPr id="3" name="Freeform 3"/>
          <p:cNvSpPr/>
          <p:nvPr/>
        </p:nvSpPr>
        <p:spPr>
          <a:xfrm>
            <a:off x="1104368" y="5259276"/>
            <a:ext cx="10248728" cy="281840"/>
          </a:xfrm>
          <a:custGeom>
            <a:avLst/>
            <a:gdLst/>
            <a:ahLst/>
            <a:cxnLst/>
            <a:rect l="l" t="t" r="r" b="b"/>
            <a:pathLst>
              <a:path w="10248728" h="281840">
                <a:moveTo>
                  <a:pt x="0" y="0"/>
                </a:moveTo>
                <a:lnTo>
                  <a:pt x="10248728" y="0"/>
                </a:lnTo>
                <a:lnTo>
                  <a:pt x="10248728" y="281840"/>
                </a:lnTo>
                <a:lnTo>
                  <a:pt x="0" y="2818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a:p>
        </p:txBody>
      </p:sp>
      <p:sp>
        <p:nvSpPr>
          <p:cNvPr id="4" name="TextBox 4"/>
          <p:cNvSpPr txBox="1"/>
          <p:nvPr/>
        </p:nvSpPr>
        <p:spPr>
          <a:xfrm>
            <a:off x="1104282" y="3815747"/>
            <a:ext cx="10248900" cy="1285372"/>
          </a:xfrm>
          <a:prstGeom prst="rect">
            <a:avLst/>
          </a:prstGeom>
        </p:spPr>
        <p:txBody>
          <a:bodyPr lIns="0" tIns="0" rIns="0" bIns="0" rtlCol="0" anchor="t">
            <a:spAutoFit/>
          </a:bodyPr>
          <a:lstStyle/>
          <a:p>
            <a:pPr algn="ctr">
              <a:lnSpc>
                <a:spcPts val="10527"/>
              </a:lnSpc>
            </a:pPr>
            <a:r>
              <a:rPr lang="en-US" sz="7519" b="1">
                <a:solidFill>
                  <a:srgbClr val="FFFFFF"/>
                </a:solidFill>
                <a:latin typeface="Open Sans 1 Bold"/>
                <a:ea typeface="Open Sans 1 Bold"/>
                <a:cs typeface="Open Sans 1 Bold"/>
                <a:sym typeface="Open Sans 1 Bold"/>
              </a:rPr>
              <a:t>RSBY Reform in India </a:t>
            </a:r>
          </a:p>
        </p:txBody>
      </p:sp>
      <p:sp>
        <p:nvSpPr>
          <p:cNvPr id="5" name="TextBox 5"/>
          <p:cNvSpPr txBox="1"/>
          <p:nvPr/>
        </p:nvSpPr>
        <p:spPr>
          <a:xfrm>
            <a:off x="1028700" y="8246111"/>
            <a:ext cx="10754708" cy="1012189"/>
          </a:xfrm>
          <a:prstGeom prst="rect">
            <a:avLst/>
          </a:prstGeom>
        </p:spPr>
        <p:txBody>
          <a:bodyPr lIns="0" tIns="0" rIns="0" bIns="0" rtlCol="0" anchor="t">
            <a:spAutoFit/>
          </a:bodyPr>
          <a:lstStyle/>
          <a:p>
            <a:pPr algn="l">
              <a:lnSpc>
                <a:spcPts val="4060"/>
              </a:lnSpc>
            </a:pPr>
            <a:r>
              <a:rPr lang="en-US" sz="2900" b="1" dirty="0">
                <a:solidFill>
                  <a:srgbClr val="FFFFFF"/>
                </a:solidFill>
                <a:latin typeface="Open Sans 1 Bold"/>
                <a:ea typeface="Open Sans 1 Bold"/>
                <a:cs typeface="Open Sans 1 Bold"/>
                <a:sym typeface="Open Sans 1 Bold"/>
              </a:rPr>
              <a:t>Aida van Riel, Chiara, Elizaveta, Livio, Maria Luisa</a:t>
            </a:r>
            <a:r>
              <a:rPr lang="en-US" sz="2900" b="1" dirty="0" err="1">
                <a:solidFill>
                  <a:srgbClr val="FFFFFF"/>
                </a:solidFill>
                <a:latin typeface="Open Sans 1 Bold"/>
                <a:ea typeface="Open Sans 1 Bold"/>
                <a:cs typeface="Open Sans 1 Bold"/>
                <a:sym typeface="Open Sans 1 Bold"/>
              </a:rPr>
              <a:t/>
            </a:r>
            <a:r>
              <a:rPr lang="en-US" sz="2900" b="1" dirty="0">
                <a:solidFill>
                  <a:srgbClr val="FFFFFF"/>
                </a:solidFill>
                <a:latin typeface="Open Sans 1 Bold"/>
                <a:ea typeface="Open Sans 1 Bold"/>
                <a:cs typeface="Open Sans 1 Bold"/>
                <a:sym typeface="Open Sans 1 Bold"/>
              </a:rPr>
              <a:t>, Nilda </a:t>
            </a:r>
            <a:r>
              <a:rPr lang="en-US" sz="2900" b="1" dirty="0" err="1">
                <a:solidFill>
                  <a:srgbClr val="FFFFFF"/>
                </a:solidFill>
                <a:latin typeface="Open Sans 1 Bold"/>
                <a:ea typeface="Open Sans 1 Bold"/>
                <a:cs typeface="Open Sans 1 Bold"/>
                <a:sym typeface="Open Sans 1 Bold"/>
              </a:rPr>
              <a:t/>
            </a:r>
            <a:r>
              <a:rPr lang="en-US" sz="2900" b="1" dirty="0">
                <a:solidFill>
                  <a:srgbClr val="FFFFFF"/>
                </a:solidFill>
                <a:latin typeface="Open Sans 1 Bold"/>
                <a:ea typeface="Open Sans 1 Bold"/>
                <a:cs typeface="Open Sans 1 Bold"/>
                <a:sym typeface="Open Sans 1 Bold"/>
              </a:rPr>
              <a:t> ​</a:t>
            </a:r>
          </a:p>
        </p:txBody>
      </p:sp>
      <p:sp>
        <p:nvSpPr>
          <p:cNvPr id="6" name="TextBox 6"/>
          <p:cNvSpPr txBox="1"/>
          <p:nvPr/>
        </p:nvSpPr>
        <p:spPr>
          <a:xfrm>
            <a:off x="6504592" y="971550"/>
            <a:ext cx="10754708" cy="497839"/>
          </a:xfrm>
          <a:prstGeom prst="rect">
            <a:avLst/>
          </a:prstGeom>
        </p:spPr>
        <p:txBody>
          <a:bodyPr lIns="0" tIns="0" rIns="0" bIns="0" rtlCol="0" anchor="t">
            <a:spAutoFit/>
          </a:bodyPr>
          <a:lstStyle/>
          <a:p>
            <a:pPr algn="r">
              <a:lnSpc>
                <a:spcPts val="4060"/>
              </a:lnSpc>
            </a:pPr>
            <a:r>
              <a:rPr lang="en-US" sz="2900" b="1">
                <a:solidFill>
                  <a:srgbClr val="FFFFFF"/>
                </a:solidFill>
                <a:latin typeface="Open Sans 1 Bold"/>
                <a:ea typeface="Open Sans 1 Bold"/>
                <a:cs typeface="Open Sans 1 Bold"/>
                <a:sym typeface="Open Sans 1 Bold"/>
              </a:rPr>
              <a:t>Erasmus University Rotterdam</a:t>
            </a:r>
          </a:p>
        </p:txBody>
      </p:sp>
      <p:sp>
        <p:nvSpPr>
          <p:cNvPr id="7" name="TextBox 7"/>
          <p:cNvSpPr txBox="1"/>
          <p:nvPr/>
        </p:nvSpPr>
        <p:spPr>
          <a:xfrm>
            <a:off x="4770956" y="5580692"/>
            <a:ext cx="6415832" cy="680052"/>
          </a:xfrm>
          <a:prstGeom prst="rect">
            <a:avLst/>
          </a:prstGeom>
        </p:spPr>
        <p:txBody>
          <a:bodyPr lIns="0" tIns="0" rIns="0" bIns="0" rtlCol="0" anchor="t">
            <a:spAutoFit/>
          </a:bodyPr>
          <a:lstStyle/>
          <a:p>
            <a:pPr algn="ctr">
              <a:lnSpc>
                <a:spcPts val="5566"/>
              </a:lnSpc>
            </a:pPr>
            <a:r>
              <a:rPr lang="en-US" sz="3976" b="1">
                <a:solidFill>
                  <a:srgbClr val="FFFFFF"/>
                </a:solidFill>
                <a:latin typeface="Open Sans 1 Bold"/>
                <a:ea typeface="Open Sans 1 Bold"/>
                <a:cs typeface="Open Sans 1 Bold"/>
                <a:sym typeface="Open Sans 1 Bold"/>
              </a:rPr>
              <a:t>Did it make a difference? </a:t>
            </a:r>
          </a:p>
        </p:txBody>
      </p:sp>
      <p:sp>
        <p:nvSpPr>
          <p:cNvPr id="8" name="TextBox 8"/>
          <p:cNvSpPr txBox="1"/>
          <p:nvPr/>
        </p:nvSpPr>
        <p:spPr>
          <a:xfrm>
            <a:off x="11196312" y="4482245"/>
            <a:ext cx="587096" cy="396262"/>
          </a:xfrm>
          <a:prstGeom prst="rect">
            <a:avLst/>
          </a:prstGeom>
        </p:spPr>
        <p:txBody>
          <a:bodyPr wrap="square" lIns="0" tIns="0" rIns="0" bIns="0" rtlCol="0" anchor="t">
            <a:spAutoFit/>
          </a:bodyPr>
          <a:lstStyle/>
          <a:p>
            <a:pPr algn="ctr">
              <a:lnSpc>
                <a:spcPts val="3499"/>
              </a:lnSpc>
            </a:pPr>
            <a:r>
              <a:rPr lang="en-US" b="1" dirty="0">
                <a:solidFill>
                  <a:srgbClr val="FFFFFF"/>
                </a:solidFill>
                <a:latin typeface="Open Sans 1 Bold"/>
                <a:ea typeface="Open Sans 1 Bold"/>
                <a:cs typeface="Open Sans 1 Bold"/>
                <a:sym typeface="Open Sans 1 Bold"/>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798200"/>
            <a:ext cx="7445552" cy="5543479"/>
            <a:chOff x="0" y="0"/>
            <a:chExt cx="1162055" cy="865192"/>
          </a:xfrm>
        </p:grpSpPr>
        <p:sp>
          <p:nvSpPr>
            <p:cNvPr id="3" name="Freeform 3"/>
            <p:cNvSpPr/>
            <p:nvPr/>
          </p:nvSpPr>
          <p:spPr>
            <a:xfrm>
              <a:off x="0" y="0"/>
              <a:ext cx="1162055" cy="865192"/>
            </a:xfrm>
            <a:custGeom>
              <a:avLst/>
              <a:gdLst/>
              <a:ahLst/>
              <a:cxnLst/>
              <a:rect l="l" t="t" r="r" b="b"/>
              <a:pathLst>
                <a:path w="1162055" h="865192">
                  <a:moveTo>
                    <a:pt x="48871" y="0"/>
                  </a:moveTo>
                  <a:lnTo>
                    <a:pt x="1113184" y="0"/>
                  </a:lnTo>
                  <a:cubicBezTo>
                    <a:pt x="1126146" y="0"/>
                    <a:pt x="1138576" y="5149"/>
                    <a:pt x="1147741" y="14314"/>
                  </a:cubicBezTo>
                  <a:cubicBezTo>
                    <a:pt x="1156906" y="23479"/>
                    <a:pt x="1162055" y="35909"/>
                    <a:pt x="1162055" y="48871"/>
                  </a:cubicBezTo>
                  <a:lnTo>
                    <a:pt x="1162055" y="816321"/>
                  </a:lnTo>
                  <a:cubicBezTo>
                    <a:pt x="1162055" y="843311"/>
                    <a:pt x="1140175" y="865192"/>
                    <a:pt x="1113184" y="865192"/>
                  </a:cubicBezTo>
                  <a:lnTo>
                    <a:pt x="48871" y="865192"/>
                  </a:lnTo>
                  <a:cubicBezTo>
                    <a:pt x="21880" y="865192"/>
                    <a:pt x="0" y="843311"/>
                    <a:pt x="0" y="816321"/>
                  </a:cubicBezTo>
                  <a:lnTo>
                    <a:pt x="0" y="48871"/>
                  </a:lnTo>
                  <a:cubicBezTo>
                    <a:pt x="0" y="21880"/>
                    <a:pt x="21880" y="0"/>
                    <a:pt x="48871" y="0"/>
                  </a:cubicBezTo>
                  <a:close/>
                </a:path>
              </a:pathLst>
            </a:custGeom>
            <a:solidFill>
              <a:srgbClr val="FFFFFF"/>
            </a:solidFill>
            <a:ln w="38100" cap="rnd">
              <a:solidFill>
                <a:srgbClr val="F3B11E"/>
              </a:solidFill>
              <a:prstDash val="solid"/>
              <a:round/>
            </a:ln>
          </p:spPr>
          <p:txBody>
            <a:bodyPr/>
            <a:lstStyle/>
            <a:p>
              <a:endParaRPr lang="nl-NL"/>
            </a:p>
          </p:txBody>
        </p:sp>
        <p:sp>
          <p:nvSpPr>
            <p:cNvPr id="4" name="TextBox 4"/>
            <p:cNvSpPr txBox="1"/>
            <p:nvPr/>
          </p:nvSpPr>
          <p:spPr>
            <a:xfrm>
              <a:off x="0" y="-47625"/>
              <a:ext cx="1162055" cy="912817"/>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9179102" y="2798200"/>
            <a:ext cx="7212718" cy="5543479"/>
            <a:chOff x="0" y="0"/>
            <a:chExt cx="1125716" cy="865192"/>
          </a:xfrm>
        </p:grpSpPr>
        <p:sp>
          <p:nvSpPr>
            <p:cNvPr id="6" name="Freeform 6"/>
            <p:cNvSpPr/>
            <p:nvPr/>
          </p:nvSpPr>
          <p:spPr>
            <a:xfrm>
              <a:off x="0" y="0"/>
              <a:ext cx="1125716" cy="865192"/>
            </a:xfrm>
            <a:custGeom>
              <a:avLst/>
              <a:gdLst/>
              <a:ahLst/>
              <a:cxnLst/>
              <a:rect l="l" t="t" r="r" b="b"/>
              <a:pathLst>
                <a:path w="1125716" h="865192">
                  <a:moveTo>
                    <a:pt x="50448" y="0"/>
                  </a:moveTo>
                  <a:lnTo>
                    <a:pt x="1075268" y="0"/>
                  </a:lnTo>
                  <a:cubicBezTo>
                    <a:pt x="1103130" y="0"/>
                    <a:pt x="1125716" y="22587"/>
                    <a:pt x="1125716" y="50448"/>
                  </a:cubicBezTo>
                  <a:lnTo>
                    <a:pt x="1125716" y="814743"/>
                  </a:lnTo>
                  <a:cubicBezTo>
                    <a:pt x="1125716" y="828123"/>
                    <a:pt x="1120401" y="840955"/>
                    <a:pt x="1110940" y="850416"/>
                  </a:cubicBezTo>
                  <a:cubicBezTo>
                    <a:pt x="1101479" y="859877"/>
                    <a:pt x="1088647" y="865192"/>
                    <a:pt x="1075268" y="865192"/>
                  </a:cubicBezTo>
                  <a:lnTo>
                    <a:pt x="50448" y="865192"/>
                  </a:lnTo>
                  <a:cubicBezTo>
                    <a:pt x="37069" y="865192"/>
                    <a:pt x="24237" y="859877"/>
                    <a:pt x="14776" y="850416"/>
                  </a:cubicBezTo>
                  <a:cubicBezTo>
                    <a:pt x="5315" y="840955"/>
                    <a:pt x="0" y="828123"/>
                    <a:pt x="0" y="814743"/>
                  </a:cubicBezTo>
                  <a:lnTo>
                    <a:pt x="0" y="50448"/>
                  </a:lnTo>
                  <a:cubicBezTo>
                    <a:pt x="0" y="37069"/>
                    <a:pt x="5315" y="24237"/>
                    <a:pt x="14776" y="14776"/>
                  </a:cubicBezTo>
                  <a:cubicBezTo>
                    <a:pt x="24237" y="5315"/>
                    <a:pt x="37069" y="0"/>
                    <a:pt x="50448" y="0"/>
                  </a:cubicBezTo>
                  <a:close/>
                </a:path>
              </a:pathLst>
            </a:custGeom>
            <a:solidFill>
              <a:srgbClr val="FFFFFF"/>
            </a:solidFill>
            <a:ln w="38100" cap="rnd">
              <a:solidFill>
                <a:srgbClr val="F3B11E"/>
              </a:solidFill>
              <a:prstDash val="solid"/>
              <a:round/>
            </a:ln>
          </p:spPr>
          <p:txBody>
            <a:bodyPr/>
            <a:lstStyle/>
            <a:p>
              <a:endParaRPr lang="nl-NL"/>
            </a:p>
          </p:txBody>
        </p:sp>
        <p:sp>
          <p:nvSpPr>
            <p:cNvPr id="7" name="TextBox 7"/>
            <p:cNvSpPr txBox="1"/>
            <p:nvPr/>
          </p:nvSpPr>
          <p:spPr>
            <a:xfrm>
              <a:off x="0" y="-57150"/>
              <a:ext cx="1125716" cy="922342"/>
            </a:xfrm>
            <a:prstGeom prst="rect">
              <a:avLst/>
            </a:prstGeom>
          </p:spPr>
          <p:txBody>
            <a:bodyPr lIns="50800" tIns="50800" rIns="50800" bIns="50800" rtlCol="0" anchor="ctr"/>
            <a:lstStyle/>
            <a:p>
              <a:pPr algn="ctr">
                <a:lnSpc>
                  <a:spcPts val="4200"/>
                </a:lnSpc>
              </a:pPr>
              <a:endParaRPr/>
            </a:p>
          </p:txBody>
        </p:sp>
      </p:grpSp>
      <p:sp>
        <p:nvSpPr>
          <p:cNvPr id="8" name="Freeform 8"/>
          <p:cNvSpPr/>
          <p:nvPr/>
        </p:nvSpPr>
        <p:spPr>
          <a:xfrm>
            <a:off x="16351260" y="8457150"/>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2"/>
            <a:stretch>
              <a:fillRect/>
            </a:stretch>
          </a:blipFill>
        </p:spPr>
        <p:txBody>
          <a:bodyPr/>
          <a:lstStyle/>
          <a:p>
            <a:endParaRPr lang="nl-NL"/>
          </a:p>
        </p:txBody>
      </p:sp>
      <p:sp>
        <p:nvSpPr>
          <p:cNvPr id="9" name="TextBox 9"/>
          <p:cNvSpPr txBox="1"/>
          <p:nvPr/>
        </p:nvSpPr>
        <p:spPr>
          <a:xfrm>
            <a:off x="1028700" y="1038225"/>
            <a:ext cx="8115300" cy="749300"/>
          </a:xfrm>
          <a:prstGeom prst="rect">
            <a:avLst/>
          </a:prstGeom>
        </p:spPr>
        <p:txBody>
          <a:bodyPr lIns="0" tIns="0" rIns="0" bIns="0" rtlCol="0" anchor="t">
            <a:spAutoFit/>
          </a:bodyPr>
          <a:lstStyle/>
          <a:p>
            <a:pPr algn="ctr">
              <a:lnSpc>
                <a:spcPts val="5800"/>
              </a:lnSpc>
              <a:spcBef>
                <a:spcPct val="0"/>
              </a:spcBef>
            </a:pPr>
            <a:r>
              <a:rPr lang="en-US" sz="5000" b="1">
                <a:solidFill>
                  <a:srgbClr val="811D99"/>
                </a:solidFill>
                <a:latin typeface="Open Sans 2 Bold"/>
                <a:ea typeface="Open Sans 2 Bold"/>
                <a:cs typeface="Open Sans 2 Bold"/>
                <a:sym typeface="Open Sans 2 Bold"/>
              </a:rPr>
              <a:t>Limitations of the reform</a:t>
            </a:r>
          </a:p>
        </p:txBody>
      </p:sp>
      <p:sp>
        <p:nvSpPr>
          <p:cNvPr id="10" name="TextBox 10"/>
          <p:cNvSpPr txBox="1"/>
          <p:nvPr/>
        </p:nvSpPr>
        <p:spPr>
          <a:xfrm>
            <a:off x="9290138" y="2948092"/>
            <a:ext cx="6990645" cy="5162550"/>
          </a:xfrm>
          <a:prstGeom prst="rect">
            <a:avLst/>
          </a:prstGeom>
        </p:spPr>
        <p:txBody>
          <a:bodyPr lIns="0" tIns="0" rIns="0" bIns="0" rtlCol="0" anchor="t">
            <a:spAutoFit/>
          </a:bodyPr>
          <a:lstStyle/>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Fast reimbursement guarantee</a:t>
            </a:r>
            <a:r>
              <a:rPr lang="en-US" sz="3000">
                <a:solidFill>
                  <a:srgbClr val="000000"/>
                </a:solidFill>
                <a:latin typeface="Open Sans 1"/>
                <a:ea typeface="Open Sans 1"/>
                <a:cs typeface="Open Sans 1"/>
                <a:sym typeface="Open Sans 1"/>
              </a:rPr>
              <a:t> for hospitals​</a:t>
            </a:r>
          </a:p>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Reduce negative incentives </a:t>
            </a:r>
            <a:r>
              <a:rPr lang="en-US" sz="3000">
                <a:solidFill>
                  <a:srgbClr val="000000"/>
                </a:solidFill>
                <a:latin typeface="Open Sans 1"/>
                <a:ea typeface="Open Sans 1"/>
                <a:cs typeface="Open Sans 1"/>
                <a:sym typeface="Open Sans 1"/>
              </a:rPr>
              <a:t>on the supply side​</a:t>
            </a:r>
          </a:p>
          <a:p>
            <a:pPr marL="647700" lvl="1" indent="-323850" algn="l">
              <a:lnSpc>
                <a:spcPts val="4200"/>
              </a:lnSpc>
              <a:buFont typeface="Arial"/>
              <a:buChar char="•"/>
            </a:pPr>
            <a:r>
              <a:rPr lang="en-US" sz="3000">
                <a:solidFill>
                  <a:srgbClr val="000000"/>
                </a:solidFill>
                <a:latin typeface="Open Sans 1"/>
                <a:ea typeface="Open Sans 1"/>
                <a:cs typeface="Open Sans 1"/>
                <a:sym typeface="Open Sans 1"/>
              </a:rPr>
              <a:t>Improve </a:t>
            </a:r>
            <a:r>
              <a:rPr lang="en-US" sz="3000" b="1">
                <a:solidFill>
                  <a:srgbClr val="000000"/>
                </a:solidFill>
                <a:latin typeface="Open Sans 1 Bold"/>
                <a:ea typeface="Open Sans 1 Bold"/>
                <a:cs typeface="Open Sans 1 Bold"/>
                <a:sym typeface="Open Sans 1 Bold"/>
              </a:rPr>
              <a:t>enrollment campaign</a:t>
            </a:r>
            <a:r>
              <a:rPr lang="en-US" sz="3000" b="1">
                <a:solidFill>
                  <a:srgbClr val="811D99"/>
                </a:solidFill>
                <a:latin typeface="Open Sans 1 Bold"/>
                <a:ea typeface="Open Sans 1 Bold"/>
                <a:cs typeface="Open Sans 1 Bold"/>
                <a:sym typeface="Open Sans 1 Bold"/>
              </a:rPr>
              <a:t>​</a:t>
            </a:r>
          </a:p>
          <a:p>
            <a:pPr marL="1122684" lvl="2" indent="-374228" algn="l">
              <a:lnSpc>
                <a:spcPts val="3640"/>
              </a:lnSpc>
              <a:buFont typeface="Arial"/>
              <a:buChar char="⚬"/>
            </a:pPr>
            <a:r>
              <a:rPr lang="en-US" sz="2600">
                <a:solidFill>
                  <a:srgbClr val="000000"/>
                </a:solidFill>
                <a:latin typeface="Open Sans 1"/>
                <a:ea typeface="Open Sans 1"/>
                <a:cs typeface="Open Sans 1"/>
                <a:sym typeface="Open Sans 1"/>
              </a:rPr>
              <a:t>Active enrollment​</a:t>
            </a:r>
          </a:p>
          <a:p>
            <a:pPr marL="1122684" lvl="2" indent="-374228" algn="l">
              <a:lnSpc>
                <a:spcPts val="3640"/>
              </a:lnSpc>
              <a:buFont typeface="Arial"/>
              <a:buChar char="⚬"/>
            </a:pPr>
            <a:r>
              <a:rPr lang="en-US" sz="2600">
                <a:solidFill>
                  <a:srgbClr val="000000"/>
                </a:solidFill>
                <a:latin typeface="Open Sans 1"/>
                <a:ea typeface="Open Sans 1"/>
                <a:cs typeface="Open Sans 1"/>
                <a:sym typeface="Open Sans 1"/>
              </a:rPr>
              <a:t>Continuous enrollment </a:t>
            </a:r>
          </a:p>
          <a:p>
            <a:pPr marL="647700" lvl="1" indent="-323850" algn="l">
              <a:lnSpc>
                <a:spcPts val="4200"/>
              </a:lnSpc>
              <a:spcBef>
                <a:spcPct val="0"/>
              </a:spcBef>
              <a:buFont typeface="Arial"/>
              <a:buChar char="•"/>
            </a:pPr>
            <a:r>
              <a:rPr lang="en-US" sz="3000" b="1">
                <a:solidFill>
                  <a:srgbClr val="000000"/>
                </a:solidFill>
                <a:latin typeface="Open Sans 1 Bold"/>
                <a:ea typeface="Open Sans 1 Bold"/>
                <a:cs typeface="Open Sans 1 Bold"/>
                <a:sym typeface="Open Sans 1 Bold"/>
              </a:rPr>
              <a:t>Promote the insurance</a:t>
            </a:r>
            <a:r>
              <a:rPr lang="en-US" sz="3000">
                <a:solidFill>
                  <a:srgbClr val="811D99"/>
                </a:solidFill>
                <a:latin typeface="Open Sans 1"/>
                <a:ea typeface="Open Sans 1"/>
                <a:cs typeface="Open Sans 1"/>
                <a:sym typeface="Open Sans 1"/>
              </a:rPr>
              <a:t> </a:t>
            </a:r>
            <a:r>
              <a:rPr lang="en-US" sz="3000">
                <a:solidFill>
                  <a:srgbClr val="000000"/>
                </a:solidFill>
                <a:latin typeface="Open Sans 1"/>
                <a:ea typeface="Open Sans 1"/>
                <a:cs typeface="Open Sans 1"/>
                <a:sym typeface="Open Sans 1"/>
              </a:rPr>
              <a:t>and </a:t>
            </a:r>
            <a:r>
              <a:rPr lang="en-US" sz="3000" b="1">
                <a:solidFill>
                  <a:srgbClr val="000000"/>
                </a:solidFill>
                <a:latin typeface="Open Sans 1 Bold"/>
                <a:ea typeface="Open Sans 1 Bold"/>
                <a:cs typeface="Open Sans 1 Bold"/>
                <a:sym typeface="Open Sans 1 Bold"/>
              </a:rPr>
              <a:t>increase awareness</a:t>
            </a:r>
            <a:r>
              <a:rPr lang="en-US" sz="3000">
                <a:solidFill>
                  <a:srgbClr val="000000"/>
                </a:solidFill>
                <a:latin typeface="Open Sans 1"/>
                <a:ea typeface="Open Sans 1"/>
                <a:cs typeface="Open Sans 1"/>
                <a:sym typeface="Open Sans 1"/>
              </a:rPr>
              <a:t> among the eligible demographic</a:t>
            </a:r>
          </a:p>
        </p:txBody>
      </p:sp>
      <p:sp>
        <p:nvSpPr>
          <p:cNvPr id="11" name="TextBox 11"/>
          <p:cNvSpPr txBox="1"/>
          <p:nvPr/>
        </p:nvSpPr>
        <p:spPr>
          <a:xfrm>
            <a:off x="5287248" y="3512805"/>
            <a:ext cx="14784" cy="14393"/>
          </a:xfrm>
          <a:prstGeom prst="rect">
            <a:avLst/>
          </a:prstGeom>
        </p:spPr>
        <p:txBody>
          <a:bodyPr lIns="0" tIns="0" rIns="0" bIns="0" rtlCol="0" anchor="t">
            <a:spAutoFit/>
          </a:bodyPr>
          <a:lstStyle/>
          <a:p>
            <a:pPr algn="ctr">
              <a:lnSpc>
                <a:spcPts val="139"/>
              </a:lnSpc>
              <a:spcBef>
                <a:spcPct val="0"/>
              </a:spcBef>
            </a:pPr>
            <a:r>
              <a:rPr lang="en-US" sz="100">
                <a:solidFill>
                  <a:srgbClr val="000000"/>
                </a:solidFill>
                <a:latin typeface="Open Sans 1"/>
                <a:ea typeface="Open Sans 1"/>
                <a:cs typeface="Open Sans 1"/>
                <a:sym typeface="Open Sans 1"/>
              </a:rPr>
              <a:t>(6)</a:t>
            </a:r>
          </a:p>
        </p:txBody>
      </p:sp>
      <p:sp>
        <p:nvSpPr>
          <p:cNvPr id="12" name="TextBox 12"/>
          <p:cNvSpPr txBox="1"/>
          <p:nvPr/>
        </p:nvSpPr>
        <p:spPr>
          <a:xfrm>
            <a:off x="1265022" y="2948092"/>
            <a:ext cx="6972908" cy="5162550"/>
          </a:xfrm>
          <a:prstGeom prst="rect">
            <a:avLst/>
          </a:prstGeom>
        </p:spPr>
        <p:txBody>
          <a:bodyPr lIns="0" tIns="0" rIns="0" bIns="0" rtlCol="0" anchor="t">
            <a:spAutoFit/>
          </a:bodyPr>
          <a:lstStyle/>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Extend coverage</a:t>
            </a:r>
            <a:r>
              <a:rPr lang="en-US" sz="3000">
                <a:solidFill>
                  <a:srgbClr val="000000"/>
                </a:solidFill>
                <a:latin typeface="Open Sans 1"/>
                <a:ea typeface="Open Sans 1"/>
                <a:cs typeface="Open Sans 1"/>
                <a:sym typeface="Open Sans 1"/>
              </a:rPr>
              <a:t> to outpatient care and drugs/diagnostics​ </a:t>
            </a:r>
          </a:p>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Raise coverage limit​</a:t>
            </a:r>
          </a:p>
          <a:p>
            <a:pPr marL="1122684" lvl="2" indent="-374228" algn="l">
              <a:lnSpc>
                <a:spcPts val="3640"/>
              </a:lnSpc>
              <a:buFont typeface="Arial"/>
              <a:buChar char="⚬"/>
            </a:pPr>
            <a:r>
              <a:rPr lang="en-US" sz="2600">
                <a:solidFill>
                  <a:srgbClr val="000000"/>
                </a:solidFill>
                <a:latin typeface="Open Sans 1"/>
                <a:ea typeface="Open Sans 1"/>
                <a:cs typeface="Open Sans 1"/>
                <a:sym typeface="Open Sans 1"/>
              </a:rPr>
              <a:t>PM-JAY increased the coverage limit from 30,000 to 500,000 INR in 2018​</a:t>
            </a:r>
          </a:p>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Remove the cap</a:t>
            </a:r>
            <a:r>
              <a:rPr lang="en-US" sz="3000">
                <a:solidFill>
                  <a:srgbClr val="000000"/>
                </a:solidFill>
                <a:latin typeface="Open Sans 1"/>
                <a:ea typeface="Open Sans 1"/>
                <a:cs typeface="Open Sans 1"/>
                <a:sym typeface="Open Sans 1"/>
              </a:rPr>
              <a:t> on the number of people per household​</a:t>
            </a:r>
          </a:p>
          <a:p>
            <a:pPr marL="647700" lvl="1" indent="-323850" algn="l">
              <a:lnSpc>
                <a:spcPts val="4200"/>
              </a:lnSpc>
              <a:buFont typeface="Arial"/>
              <a:buChar char="•"/>
            </a:pPr>
            <a:r>
              <a:rPr lang="en-US" sz="3000" b="1">
                <a:solidFill>
                  <a:srgbClr val="000000"/>
                </a:solidFill>
                <a:latin typeface="Open Sans 1 Bold"/>
                <a:ea typeface="Open Sans 1 Bold"/>
                <a:cs typeface="Open Sans 1 Bold"/>
                <a:sym typeface="Open Sans 1 Bold"/>
              </a:rPr>
              <a:t>Replace BPL list</a:t>
            </a:r>
            <a:r>
              <a:rPr lang="en-US" sz="3000">
                <a:solidFill>
                  <a:srgbClr val="000000"/>
                </a:solidFill>
                <a:latin typeface="Open Sans 1"/>
                <a:ea typeface="Open Sans 1"/>
                <a:cs typeface="Open Sans 1"/>
                <a:sym typeface="Open Sans 1"/>
              </a:rPr>
              <a:t> with other    means-testing to really capture the poorest​</a:t>
            </a:r>
          </a:p>
        </p:txBody>
      </p:sp>
      <p:sp>
        <p:nvSpPr>
          <p:cNvPr id="13" name="TextBox 13"/>
          <p:cNvSpPr txBox="1"/>
          <p:nvPr/>
        </p:nvSpPr>
        <p:spPr>
          <a:xfrm>
            <a:off x="6763738" y="3589092"/>
            <a:ext cx="347582" cy="356235"/>
          </a:xfrm>
          <a:prstGeom prst="rect">
            <a:avLst/>
          </a:prstGeom>
        </p:spPr>
        <p:txBody>
          <a:bodyPr lIns="0" tIns="0" rIns="0" bIns="0" rtlCol="0" anchor="t">
            <a:spAutoFit/>
          </a:bodyPr>
          <a:lstStyle/>
          <a:p>
            <a:pPr algn="ctr">
              <a:lnSpc>
                <a:spcPts val="2940"/>
              </a:lnSpc>
              <a:spcBef>
                <a:spcPct val="0"/>
              </a:spcBef>
            </a:pPr>
            <a:r>
              <a:rPr lang="en-US" sz="2100">
                <a:solidFill>
                  <a:srgbClr val="000000"/>
                </a:solidFill>
                <a:latin typeface="Open Sans 1"/>
                <a:ea typeface="Open Sans 1"/>
                <a:cs typeface="Open Sans 1"/>
                <a:sym typeface="Open Sans 1"/>
              </a:rPr>
              <a:t>(6)</a:t>
            </a:r>
          </a:p>
        </p:txBody>
      </p:sp>
      <p:sp>
        <p:nvSpPr>
          <p:cNvPr id="14" name="TextBox 14"/>
          <p:cNvSpPr txBox="1"/>
          <p:nvPr/>
        </p:nvSpPr>
        <p:spPr>
          <a:xfrm>
            <a:off x="7856765" y="5031596"/>
            <a:ext cx="381165" cy="356235"/>
          </a:xfrm>
          <a:prstGeom prst="rect">
            <a:avLst/>
          </a:prstGeom>
        </p:spPr>
        <p:txBody>
          <a:bodyPr lIns="0" tIns="0" rIns="0" bIns="0" rtlCol="0" anchor="t">
            <a:spAutoFit/>
          </a:bodyPr>
          <a:lstStyle/>
          <a:p>
            <a:pPr algn="ctr">
              <a:lnSpc>
                <a:spcPts val="2940"/>
              </a:lnSpc>
              <a:spcBef>
                <a:spcPct val="0"/>
              </a:spcBef>
            </a:pPr>
            <a:r>
              <a:rPr lang="en-US" sz="2100" dirty="0">
                <a:solidFill>
                  <a:srgbClr val="000000"/>
                </a:solidFill>
                <a:latin typeface="Open Sans 1"/>
                <a:ea typeface="Open Sans 1"/>
                <a:cs typeface="Open Sans 1"/>
                <a:sym typeface="Open Sans 1"/>
              </a:rPr>
              <a:t>(7)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9915" y="7484071"/>
            <a:ext cx="15088171" cy="1460199"/>
            <a:chOff x="0" y="0"/>
            <a:chExt cx="2966544" cy="287096"/>
          </a:xfrm>
        </p:grpSpPr>
        <p:sp>
          <p:nvSpPr>
            <p:cNvPr id="3" name="Freeform 3"/>
            <p:cNvSpPr/>
            <p:nvPr/>
          </p:nvSpPr>
          <p:spPr>
            <a:xfrm>
              <a:off x="0" y="0"/>
              <a:ext cx="2966545" cy="287096"/>
            </a:xfrm>
            <a:custGeom>
              <a:avLst/>
              <a:gdLst/>
              <a:ahLst/>
              <a:cxnLst/>
              <a:rect l="l" t="t" r="r" b="b"/>
              <a:pathLst>
                <a:path w="2966545" h="287096">
                  <a:moveTo>
                    <a:pt x="26169" y="0"/>
                  </a:moveTo>
                  <a:lnTo>
                    <a:pt x="2940376" y="0"/>
                  </a:lnTo>
                  <a:cubicBezTo>
                    <a:pt x="2947316" y="0"/>
                    <a:pt x="2953972" y="2757"/>
                    <a:pt x="2958880" y="7665"/>
                  </a:cubicBezTo>
                  <a:cubicBezTo>
                    <a:pt x="2963788" y="12572"/>
                    <a:pt x="2966545" y="19228"/>
                    <a:pt x="2966545" y="26169"/>
                  </a:cubicBezTo>
                  <a:lnTo>
                    <a:pt x="2966545" y="260927"/>
                  </a:lnTo>
                  <a:cubicBezTo>
                    <a:pt x="2966545" y="267867"/>
                    <a:pt x="2963788" y="274523"/>
                    <a:pt x="2958880" y="279431"/>
                  </a:cubicBezTo>
                  <a:cubicBezTo>
                    <a:pt x="2953972" y="284338"/>
                    <a:pt x="2947316" y="287096"/>
                    <a:pt x="2940376" y="287096"/>
                  </a:cubicBezTo>
                  <a:lnTo>
                    <a:pt x="26169" y="287096"/>
                  </a:lnTo>
                  <a:cubicBezTo>
                    <a:pt x="19228" y="287096"/>
                    <a:pt x="12572" y="284338"/>
                    <a:pt x="7665" y="279431"/>
                  </a:cubicBezTo>
                  <a:cubicBezTo>
                    <a:pt x="2757" y="274523"/>
                    <a:pt x="0" y="267867"/>
                    <a:pt x="0" y="260927"/>
                  </a:cubicBezTo>
                  <a:lnTo>
                    <a:pt x="0" y="26169"/>
                  </a:lnTo>
                  <a:cubicBezTo>
                    <a:pt x="0" y="19228"/>
                    <a:pt x="2757" y="12572"/>
                    <a:pt x="7665" y="7665"/>
                  </a:cubicBezTo>
                  <a:cubicBezTo>
                    <a:pt x="12572" y="2757"/>
                    <a:pt x="19228" y="0"/>
                    <a:pt x="26169" y="0"/>
                  </a:cubicBezTo>
                  <a:close/>
                </a:path>
              </a:pathLst>
            </a:custGeom>
            <a:solidFill>
              <a:srgbClr val="811D99"/>
            </a:solidFill>
          </p:spPr>
          <p:txBody>
            <a:bodyPr/>
            <a:lstStyle/>
            <a:p>
              <a:endParaRPr lang="nl-NL"/>
            </a:p>
          </p:txBody>
        </p:sp>
        <p:sp>
          <p:nvSpPr>
            <p:cNvPr id="4" name="TextBox 4"/>
            <p:cNvSpPr txBox="1"/>
            <p:nvPr/>
          </p:nvSpPr>
          <p:spPr>
            <a:xfrm>
              <a:off x="0" y="-28575"/>
              <a:ext cx="2966544" cy="315671"/>
            </a:xfrm>
            <a:prstGeom prst="rect">
              <a:avLst/>
            </a:prstGeom>
          </p:spPr>
          <p:txBody>
            <a:bodyPr lIns="50800" tIns="50800" rIns="50800" bIns="50800" rtlCol="0" anchor="ctr"/>
            <a:lstStyle/>
            <a:p>
              <a:pPr algn="ctr">
                <a:lnSpc>
                  <a:spcPts val="2545"/>
                </a:lnSpc>
              </a:pPr>
              <a:endParaRPr/>
            </a:p>
          </p:txBody>
        </p:sp>
      </p:grpSp>
      <p:sp>
        <p:nvSpPr>
          <p:cNvPr id="5" name="TextBox 5"/>
          <p:cNvSpPr txBox="1"/>
          <p:nvPr/>
        </p:nvSpPr>
        <p:spPr>
          <a:xfrm>
            <a:off x="1028700" y="1602752"/>
            <a:ext cx="16230600" cy="6370447"/>
          </a:xfrm>
          <a:prstGeom prst="rect">
            <a:avLst/>
          </a:prstGeom>
        </p:spPr>
        <p:txBody>
          <a:bodyPr lIns="0" tIns="0" rIns="0" bIns="0" rtlCol="0" anchor="t">
            <a:spAutoFit/>
          </a:bodyPr>
          <a:lstStyle/>
          <a:p>
            <a:pPr algn="l">
              <a:lnSpc>
                <a:spcPts val="4059"/>
              </a:lnSpc>
            </a:pPr>
            <a:r>
              <a:rPr lang="en-US" sz="3499" b="1">
                <a:solidFill>
                  <a:srgbClr val="811D99"/>
                </a:solidFill>
                <a:latin typeface="Open Sans 2 Bold"/>
                <a:ea typeface="Open Sans 2 Bold"/>
                <a:cs typeface="Open Sans 2 Bold"/>
                <a:sym typeface="Open Sans 2 Bold"/>
              </a:rPr>
              <a:t>RSBY </a:t>
            </a:r>
          </a:p>
          <a:p>
            <a:pPr marL="712470" lvl="1" indent="-356235" algn="l">
              <a:lnSpc>
                <a:spcPts val="3827"/>
              </a:lnSpc>
              <a:buFont typeface="Arial"/>
              <a:buChar char="•"/>
            </a:pPr>
            <a:r>
              <a:rPr lang="en-US" sz="3300">
                <a:solidFill>
                  <a:srgbClr val="000000"/>
                </a:solidFill>
                <a:latin typeface="Open Sans 2"/>
                <a:ea typeface="Open Sans 2"/>
                <a:cs typeface="Open Sans 2"/>
                <a:sym typeface="Open Sans 2"/>
              </a:rPr>
              <a:t>promised financial protection to </a:t>
            </a:r>
            <a:r>
              <a:rPr lang="en-US" sz="3300" b="1">
                <a:solidFill>
                  <a:srgbClr val="000000"/>
                </a:solidFill>
                <a:latin typeface="Open Sans 2 Bold"/>
                <a:ea typeface="Open Sans 2 Bold"/>
                <a:cs typeface="Open Sans 2 Bold"/>
                <a:sym typeface="Open Sans 2 Bold"/>
              </a:rPr>
              <a:t>150 million</a:t>
            </a:r>
            <a:r>
              <a:rPr lang="en-US" sz="3300">
                <a:solidFill>
                  <a:srgbClr val="000000"/>
                </a:solidFill>
                <a:latin typeface="Open Sans 2"/>
                <a:ea typeface="Open Sans 2"/>
                <a:cs typeface="Open Sans 2"/>
                <a:sym typeface="Open Sans 2"/>
              </a:rPr>
              <a:t> people</a:t>
            </a:r>
          </a:p>
          <a:p>
            <a:pPr marL="712470" lvl="1" indent="-356235" algn="l">
              <a:lnSpc>
                <a:spcPts val="3827"/>
              </a:lnSpc>
              <a:buFont typeface="Arial"/>
              <a:buChar char="•"/>
            </a:pPr>
            <a:r>
              <a:rPr lang="en-US" sz="3300" b="1">
                <a:solidFill>
                  <a:srgbClr val="000000"/>
                </a:solidFill>
                <a:latin typeface="Open Sans 2 Bold"/>
                <a:ea typeface="Open Sans 2 Bold"/>
                <a:cs typeface="Open Sans 2 Bold"/>
                <a:sym typeface="Open Sans 2 Bold"/>
              </a:rPr>
              <a:t>inaccurate</a:t>
            </a:r>
            <a:r>
              <a:rPr lang="en-US" sz="3300">
                <a:solidFill>
                  <a:srgbClr val="000000"/>
                </a:solidFill>
                <a:latin typeface="Open Sans 2"/>
                <a:ea typeface="Open Sans 2"/>
                <a:cs typeface="Open Sans 2"/>
                <a:sym typeface="Open Sans 2"/>
              </a:rPr>
              <a:t> eligibility lists</a:t>
            </a:r>
          </a:p>
          <a:p>
            <a:pPr marL="712470" lvl="1" indent="-356235" algn="l">
              <a:lnSpc>
                <a:spcPts val="3827"/>
              </a:lnSpc>
              <a:buFont typeface="Arial"/>
              <a:buChar char="•"/>
            </a:pPr>
            <a:r>
              <a:rPr lang="en-US" sz="3300" b="1">
                <a:solidFill>
                  <a:srgbClr val="000000"/>
                </a:solidFill>
                <a:latin typeface="Open Sans 2 Bold"/>
                <a:ea typeface="Open Sans 2 Bold"/>
                <a:cs typeface="Open Sans 2 Bold"/>
                <a:sym typeface="Open Sans 2 Bold"/>
              </a:rPr>
              <a:t>excluded 80%</a:t>
            </a:r>
            <a:r>
              <a:rPr lang="en-US" sz="3300">
                <a:solidFill>
                  <a:srgbClr val="000000"/>
                </a:solidFill>
                <a:latin typeface="Open Sans 2"/>
                <a:ea typeface="Open Sans 2"/>
                <a:cs typeface="Open Sans 2"/>
                <a:sym typeface="Open Sans 2"/>
              </a:rPr>
              <a:t> of healthcare spending</a:t>
            </a:r>
          </a:p>
          <a:p>
            <a:pPr marL="712470" lvl="1" indent="-356235" algn="l">
              <a:lnSpc>
                <a:spcPts val="3827"/>
              </a:lnSpc>
              <a:buFont typeface="Arial"/>
              <a:buChar char="•"/>
            </a:pPr>
            <a:r>
              <a:rPr lang="en-US" sz="3300">
                <a:solidFill>
                  <a:srgbClr val="000000"/>
                </a:solidFill>
                <a:latin typeface="Open Sans 2"/>
                <a:ea typeface="Open Sans 2"/>
                <a:cs typeface="Open Sans 2"/>
                <a:sym typeface="Open Sans 2"/>
              </a:rPr>
              <a:t>had </a:t>
            </a:r>
            <a:r>
              <a:rPr lang="en-US" sz="3300" b="1">
                <a:solidFill>
                  <a:srgbClr val="000000"/>
                </a:solidFill>
                <a:latin typeface="Open Sans 2 Bold"/>
                <a:ea typeface="Open Sans 2 Bold"/>
                <a:cs typeface="Open Sans 2 Bold"/>
                <a:sym typeface="Open Sans 2 Bold"/>
              </a:rPr>
              <a:t>incentives</a:t>
            </a:r>
          </a:p>
          <a:p>
            <a:pPr algn="l">
              <a:lnSpc>
                <a:spcPts val="3827"/>
              </a:lnSpc>
            </a:pPr>
            <a:endParaRPr lang="en-US" sz="3300" b="1">
              <a:solidFill>
                <a:srgbClr val="000000"/>
              </a:solidFill>
              <a:latin typeface="Open Sans 2 Bold"/>
              <a:ea typeface="Open Sans 2 Bold"/>
              <a:cs typeface="Open Sans 2 Bold"/>
              <a:sym typeface="Open Sans 2 Bold"/>
            </a:endParaRPr>
          </a:p>
          <a:p>
            <a:pPr algn="l">
              <a:lnSpc>
                <a:spcPts val="4059"/>
              </a:lnSpc>
            </a:pPr>
            <a:r>
              <a:rPr lang="en-US" sz="3499" b="1">
                <a:solidFill>
                  <a:srgbClr val="811D99"/>
                </a:solidFill>
                <a:latin typeface="Open Sans 2 Bold"/>
                <a:ea typeface="Open Sans 2 Bold"/>
                <a:cs typeface="Open Sans 2 Bold"/>
                <a:sym typeface="Open Sans 2 Bold"/>
              </a:rPr>
              <a:t>The paper</a:t>
            </a:r>
          </a:p>
          <a:p>
            <a:pPr marL="712470" lvl="1" indent="-356235" algn="l">
              <a:lnSpc>
                <a:spcPts val="3827"/>
              </a:lnSpc>
              <a:buFont typeface="Arial"/>
              <a:buChar char="•"/>
            </a:pPr>
            <a:r>
              <a:rPr lang="en-US" sz="3300">
                <a:solidFill>
                  <a:srgbClr val="000000"/>
                </a:solidFill>
                <a:latin typeface="Open Sans 2"/>
                <a:ea typeface="Open Sans 2"/>
                <a:cs typeface="Open Sans 2"/>
                <a:sym typeface="Open Sans 2"/>
              </a:rPr>
              <a:t>confirms it </a:t>
            </a:r>
            <a:r>
              <a:rPr lang="en-US" sz="3300" b="1">
                <a:solidFill>
                  <a:srgbClr val="000000"/>
                </a:solidFill>
                <a:latin typeface="Open Sans 2 Bold"/>
                <a:ea typeface="Open Sans 2 Bold"/>
                <a:cs typeface="Open Sans 2 Bold"/>
                <a:sym typeface="Open Sans 2 Bold"/>
              </a:rPr>
              <a:t>didn't work</a:t>
            </a:r>
          </a:p>
          <a:p>
            <a:pPr marL="712470" lvl="1" indent="-356235" algn="l">
              <a:lnSpc>
                <a:spcPts val="3827"/>
              </a:lnSpc>
              <a:buFont typeface="Arial"/>
              <a:buChar char="•"/>
            </a:pPr>
            <a:r>
              <a:rPr lang="en-US" sz="3300" b="1">
                <a:solidFill>
                  <a:srgbClr val="000000"/>
                </a:solidFill>
                <a:latin typeface="Open Sans 2 Bold"/>
                <a:ea typeface="Open Sans 2 Bold"/>
                <a:cs typeface="Open Sans 2 Bold"/>
                <a:sym typeface="Open Sans 2 Bold"/>
              </a:rPr>
              <a:t>no household-level data</a:t>
            </a:r>
            <a:r>
              <a:rPr lang="en-US" sz="3300">
                <a:solidFill>
                  <a:srgbClr val="000000"/>
                </a:solidFill>
                <a:latin typeface="Open Sans 2"/>
                <a:ea typeface="Open Sans 2"/>
                <a:cs typeface="Open Sans 2"/>
                <a:sym typeface="Open Sans 2"/>
              </a:rPr>
              <a:t> ⟶ what's the effect on actual users?</a:t>
            </a:r>
          </a:p>
          <a:p>
            <a:pPr marL="712470" lvl="1" indent="-356235" algn="l">
              <a:lnSpc>
                <a:spcPts val="3827"/>
              </a:lnSpc>
              <a:buFont typeface="Arial"/>
              <a:buChar char="•"/>
            </a:pPr>
            <a:r>
              <a:rPr lang="en-US" sz="3300">
                <a:solidFill>
                  <a:srgbClr val="000000"/>
                </a:solidFill>
                <a:latin typeface="Open Sans 2"/>
                <a:ea typeface="Open Sans 2"/>
                <a:cs typeface="Open Sans 2"/>
                <a:sym typeface="Open Sans 2"/>
              </a:rPr>
              <a:t>recall period </a:t>
            </a:r>
            <a:r>
              <a:rPr lang="en-US" sz="3300" b="1">
                <a:solidFill>
                  <a:srgbClr val="000000"/>
                </a:solidFill>
                <a:latin typeface="Open Sans 2 Bold"/>
                <a:ea typeface="Open Sans 2 Bold"/>
                <a:cs typeface="Open Sans 2 Bold"/>
                <a:sym typeface="Open Sans 2 Bold"/>
              </a:rPr>
              <a:t>mismatch </a:t>
            </a:r>
          </a:p>
          <a:p>
            <a:pPr marL="712470" lvl="1" indent="-356235" algn="l">
              <a:lnSpc>
                <a:spcPts val="3827"/>
              </a:lnSpc>
              <a:buFont typeface="Arial"/>
              <a:buChar char="•"/>
            </a:pPr>
            <a:r>
              <a:rPr lang="en-US" sz="3300" b="1">
                <a:solidFill>
                  <a:srgbClr val="000000"/>
                </a:solidFill>
                <a:latin typeface="Open Sans 2 Bold"/>
                <a:ea typeface="Open Sans 2 Bold"/>
                <a:cs typeface="Open Sans 2 Bold"/>
                <a:sym typeface="Open Sans 2 Bold"/>
              </a:rPr>
              <a:t>WHY?</a:t>
            </a:r>
          </a:p>
          <a:p>
            <a:pPr algn="l">
              <a:lnSpc>
                <a:spcPts val="3827"/>
              </a:lnSpc>
            </a:pPr>
            <a:endParaRPr lang="en-US" sz="3300" b="1">
              <a:solidFill>
                <a:srgbClr val="000000"/>
              </a:solidFill>
              <a:latin typeface="Open Sans 2 Bold"/>
              <a:ea typeface="Open Sans 2 Bold"/>
              <a:cs typeface="Open Sans 2 Bold"/>
              <a:sym typeface="Open Sans 2 Bold"/>
            </a:endParaRPr>
          </a:p>
          <a:p>
            <a:pPr marL="1424940" lvl="2" indent="-474980" algn="l">
              <a:lnSpc>
                <a:spcPts val="3827"/>
              </a:lnSpc>
              <a:buFont typeface="Arial"/>
              <a:buChar char="⚬"/>
            </a:pPr>
            <a:endParaRPr lang="en-US" sz="3300" b="1">
              <a:solidFill>
                <a:srgbClr val="000000"/>
              </a:solidFill>
              <a:latin typeface="Open Sans 2 Bold"/>
              <a:ea typeface="Open Sans 2 Bold"/>
              <a:cs typeface="Open Sans 2 Bold"/>
              <a:sym typeface="Open Sans 2 Bold"/>
            </a:endParaRPr>
          </a:p>
        </p:txBody>
      </p:sp>
      <p:sp>
        <p:nvSpPr>
          <p:cNvPr id="6" name="Freeform 6"/>
          <p:cNvSpPr/>
          <p:nvPr/>
        </p:nvSpPr>
        <p:spPr>
          <a:xfrm rot="687342">
            <a:off x="16075960" y="6801120"/>
            <a:ext cx="1108928" cy="1179711"/>
          </a:xfrm>
          <a:custGeom>
            <a:avLst/>
            <a:gdLst/>
            <a:ahLst/>
            <a:cxnLst/>
            <a:rect l="l" t="t" r="r" b="b"/>
            <a:pathLst>
              <a:path w="1108928" h="1179711">
                <a:moveTo>
                  <a:pt x="0" y="0"/>
                </a:moveTo>
                <a:lnTo>
                  <a:pt x="1108928" y="0"/>
                </a:lnTo>
                <a:lnTo>
                  <a:pt x="1108928" y="1179710"/>
                </a:lnTo>
                <a:lnTo>
                  <a:pt x="0" y="1179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7" name="TextBox 7"/>
          <p:cNvSpPr txBox="1"/>
          <p:nvPr/>
        </p:nvSpPr>
        <p:spPr>
          <a:xfrm>
            <a:off x="4928518" y="648526"/>
            <a:ext cx="7799637" cy="779399"/>
          </a:xfrm>
          <a:prstGeom prst="rect">
            <a:avLst/>
          </a:prstGeom>
        </p:spPr>
        <p:txBody>
          <a:bodyPr lIns="0" tIns="0" rIns="0" bIns="0" rtlCol="0" anchor="t">
            <a:spAutoFit/>
          </a:bodyPr>
          <a:lstStyle/>
          <a:p>
            <a:pPr algn="ctr">
              <a:lnSpc>
                <a:spcPts val="6147"/>
              </a:lnSpc>
              <a:spcBef>
                <a:spcPct val="0"/>
              </a:spcBef>
            </a:pPr>
            <a:r>
              <a:rPr lang="en-US" sz="5299" b="1">
                <a:solidFill>
                  <a:srgbClr val="811D99"/>
                </a:solidFill>
                <a:latin typeface="Open Sans 2 Bold"/>
                <a:ea typeface="Open Sans 2 Bold"/>
                <a:cs typeface="Open Sans 2 Bold"/>
                <a:sym typeface="Open Sans 2 Bold"/>
              </a:rPr>
              <a:t>Conclusion</a:t>
            </a:r>
          </a:p>
        </p:txBody>
      </p:sp>
      <p:sp>
        <p:nvSpPr>
          <p:cNvPr id="8" name="TextBox 8"/>
          <p:cNvSpPr txBox="1"/>
          <p:nvPr/>
        </p:nvSpPr>
        <p:spPr>
          <a:xfrm>
            <a:off x="2001151" y="7537398"/>
            <a:ext cx="14285698" cy="1286871"/>
          </a:xfrm>
          <a:prstGeom prst="rect">
            <a:avLst/>
          </a:prstGeom>
        </p:spPr>
        <p:txBody>
          <a:bodyPr lIns="0" tIns="0" rIns="0" bIns="0" rtlCol="0" anchor="t">
            <a:spAutoFit/>
          </a:bodyPr>
          <a:lstStyle/>
          <a:p>
            <a:pPr algn="ctr">
              <a:lnSpc>
                <a:spcPts val="5195"/>
              </a:lnSpc>
            </a:pPr>
            <a:r>
              <a:rPr lang="en-US" sz="3710" b="1">
                <a:solidFill>
                  <a:srgbClr val="FFFFFF"/>
                </a:solidFill>
                <a:latin typeface="Open Sans 1 Bold"/>
                <a:ea typeface="Open Sans 1 Bold"/>
                <a:cs typeface="Open Sans 1 Bold"/>
                <a:sym typeface="Open Sans 1 Bold"/>
              </a:rPr>
              <a:t>Knowing a policy failed is only the beginning. Understanding why is what you actually need to build something better.</a:t>
            </a:r>
          </a:p>
        </p:txBody>
      </p:sp>
      <p:sp>
        <p:nvSpPr>
          <p:cNvPr id="9" name="Freeform 9"/>
          <p:cNvSpPr/>
          <p:nvPr/>
        </p:nvSpPr>
        <p:spPr>
          <a:xfrm>
            <a:off x="16351260" y="867715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4"/>
            <a:stretch>
              <a:fillRect/>
            </a:stretch>
          </a:blipFill>
        </p:spPr>
        <p:txBody>
          <a:bodyPr/>
          <a:lstStyle/>
          <a:p>
            <a:endParaRPr lang="nl-N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47750"/>
            <a:ext cx="7799637" cy="690626"/>
          </a:xfrm>
          <a:prstGeom prst="rect">
            <a:avLst/>
          </a:prstGeom>
        </p:spPr>
        <p:txBody>
          <a:bodyPr lIns="0" tIns="0" rIns="0" bIns="0" rtlCol="0" anchor="t">
            <a:spAutoFit/>
          </a:bodyPr>
          <a:lstStyle/>
          <a:p>
            <a:pPr algn="l">
              <a:lnSpc>
                <a:spcPts val="5452"/>
              </a:lnSpc>
              <a:spcBef>
                <a:spcPct val="0"/>
              </a:spcBef>
            </a:pPr>
            <a:r>
              <a:rPr lang="en-US" sz="4700" b="1">
                <a:solidFill>
                  <a:srgbClr val="811D99"/>
                </a:solidFill>
                <a:latin typeface="Open Sans 2 Bold"/>
                <a:ea typeface="Open Sans 2 Bold"/>
                <a:cs typeface="Open Sans 2 Bold"/>
                <a:sym typeface="Open Sans 2 Bold"/>
              </a:rPr>
              <a:t>References</a:t>
            </a:r>
          </a:p>
        </p:txBody>
      </p:sp>
      <p:sp>
        <p:nvSpPr>
          <p:cNvPr id="3" name="TextBox 3"/>
          <p:cNvSpPr txBox="1"/>
          <p:nvPr/>
        </p:nvSpPr>
        <p:spPr>
          <a:xfrm>
            <a:off x="1028700" y="2133884"/>
            <a:ext cx="15874388" cy="6814259"/>
          </a:xfrm>
          <a:prstGeom prst="rect">
            <a:avLst/>
          </a:prstGeom>
        </p:spPr>
        <p:txBody>
          <a:bodyPr lIns="0" tIns="0" rIns="0" bIns="0" rtlCol="0" anchor="t">
            <a:spAutoFit/>
          </a:bodyPr>
          <a:lstStyle/>
          <a:p>
            <a:pPr marL="587372" lvl="1" indent="-293686" algn="l">
              <a:lnSpc>
                <a:spcPts val="3155"/>
              </a:lnSpc>
              <a:buAutoNum type="arabicPeriod"/>
            </a:pPr>
            <a:r>
              <a:rPr lang="en-US" sz="2720">
                <a:solidFill>
                  <a:srgbClr val="000000"/>
                </a:solidFill>
                <a:latin typeface="Open Sans 2"/>
                <a:ea typeface="Open Sans 2"/>
                <a:cs typeface="Open Sans 2"/>
                <a:sym typeface="Open Sans 2"/>
              </a:rPr>
              <a:t>Karan, A., Yip, W., &amp; Mahal, A. (2017). Extending health insurance to the poor in India: An impact evaluation of Rashtriya Swasthya Bima Yojana on out of pocket spending for healthcare. Social Science &amp; Medicine, 181, 83–92. </a:t>
            </a:r>
            <a:r>
              <a:rPr lang="en-US" sz="2720" u="sng">
                <a:solidFill>
                  <a:srgbClr val="000000"/>
                </a:solidFill>
                <a:latin typeface="Open Sans 2"/>
                <a:ea typeface="Open Sans 2"/>
                <a:cs typeface="Open Sans 2"/>
                <a:sym typeface="Open Sans 2"/>
                <a:hlinkClick r:id="rId2" tooltip="https://doi.org/10.1016/j.socscimed.2017.03.053"/>
              </a:rPr>
              <a:t>https://doi.org/10.1016/j.socscimed.2017.03.053</a:t>
            </a:r>
          </a:p>
          <a:p>
            <a:pPr marL="587372" lvl="1" indent="-293686" algn="l">
              <a:lnSpc>
                <a:spcPts val="3155"/>
              </a:lnSpc>
              <a:buAutoNum type="arabicPeriod"/>
            </a:pPr>
            <a:r>
              <a:rPr lang="en-US" sz="2720">
                <a:solidFill>
                  <a:srgbClr val="000000"/>
                </a:solidFill>
                <a:latin typeface="Open Sans 2"/>
                <a:ea typeface="Open Sans 2"/>
                <a:cs typeface="Open Sans 2"/>
                <a:sym typeface="Open Sans 2"/>
              </a:rPr>
              <a:t>Government of India, Ministry of Rural Development. Report of the Expert Group to Advise the Ministry of Rural Development on the Methodology for Conducting the Below Poverty Line Census. New Delhi: Ministry of Rural Development; 2009. </a:t>
            </a:r>
          </a:p>
          <a:p>
            <a:pPr marL="587372" lvl="1" indent="-293686" algn="l">
              <a:lnSpc>
                <a:spcPts val="3155"/>
              </a:lnSpc>
              <a:buAutoNum type="arabicPeriod"/>
            </a:pPr>
            <a:r>
              <a:rPr lang="en-US" sz="2720">
                <a:solidFill>
                  <a:srgbClr val="000000"/>
                </a:solidFill>
                <a:latin typeface="Open Sans 2"/>
                <a:ea typeface="Open Sans 2"/>
                <a:cs typeface="Open Sans 2"/>
                <a:sym typeface="Open Sans 2"/>
              </a:rPr>
              <a:t>Dubey A, Palmer-Jones R, Sen K. Fertility and the household's economic status: A natural experiment using Indian micro data. J Dev Stud. 2006;42(1):110–138</a:t>
            </a:r>
          </a:p>
          <a:p>
            <a:pPr marL="587372" lvl="1" indent="-293686" algn="l">
              <a:lnSpc>
                <a:spcPts val="3155"/>
              </a:lnSpc>
              <a:buAutoNum type="arabicPeriod"/>
            </a:pPr>
            <a:r>
              <a:rPr lang="en-US" sz="2720">
                <a:solidFill>
                  <a:srgbClr val="000000"/>
                </a:solidFill>
                <a:latin typeface="Open Sans 2"/>
                <a:ea typeface="Open Sans 2"/>
                <a:cs typeface="Open Sans 2"/>
                <a:sym typeface="Open Sans 2"/>
              </a:rPr>
              <a:t>Das J, Leino J. Evaluating the RSBY: Lessons from an experimental information campaign. Econ Polit Wkly. 2011;46(32):85–93.</a:t>
            </a:r>
          </a:p>
          <a:p>
            <a:pPr marL="587372" lvl="1" indent="-293686" algn="l">
              <a:lnSpc>
                <a:spcPts val="3155"/>
              </a:lnSpc>
              <a:buAutoNum type="arabicPeriod"/>
            </a:pPr>
            <a:r>
              <a:rPr lang="en-US" sz="2720">
                <a:solidFill>
                  <a:srgbClr val="000000"/>
                </a:solidFill>
                <a:latin typeface="Open Sans 2"/>
                <a:ea typeface="Open Sans 2"/>
                <a:cs typeface="Open Sans 2"/>
                <a:sym typeface="Open Sans 2"/>
              </a:rPr>
              <a:t>Rajasekhar D, Berg E, Ghatak M, Manjula R, Roy S. Implementing health insurance: The rollout of Rashtriya Swasthya Bima Yojana in Karnataka. Econ Polit Wkly. 2011;46(20):56–63.</a:t>
            </a:r>
          </a:p>
          <a:p>
            <a:pPr marL="587372" lvl="1" indent="-293686" algn="l">
              <a:lnSpc>
                <a:spcPts val="3155"/>
              </a:lnSpc>
              <a:buAutoNum type="arabicPeriod"/>
            </a:pPr>
            <a:r>
              <a:rPr lang="en-US" sz="2720">
                <a:solidFill>
                  <a:srgbClr val="000000"/>
                </a:solidFill>
                <a:latin typeface="Open Sans 2"/>
                <a:ea typeface="Open Sans 2"/>
                <a:cs typeface="Open Sans 2"/>
                <a:sym typeface="Open Sans 2"/>
              </a:rPr>
              <a:t>Selvaraj S, Karan AK. Deepening health insecurity in India: Evidence from national sample surveys since 1980s. Econ Polit Wkly. 2009;44(40):55–60</a:t>
            </a:r>
          </a:p>
          <a:p>
            <a:pPr marL="587372" lvl="1" indent="-293686" algn="l">
              <a:lnSpc>
                <a:spcPts val="3155"/>
              </a:lnSpc>
              <a:spcBef>
                <a:spcPct val="0"/>
              </a:spcBef>
              <a:buAutoNum type="arabicPeriod"/>
            </a:pPr>
            <a:r>
              <a:rPr lang="en-US" sz="2720">
                <a:solidFill>
                  <a:srgbClr val="000000"/>
                </a:solidFill>
                <a:latin typeface="Open Sans 2"/>
                <a:ea typeface="Open Sans 2"/>
                <a:cs typeface="Open Sans 2"/>
                <a:sym typeface="Open Sans 2"/>
              </a:rPr>
              <a:t>National Health Authority, Government of India. About PM-JAY [Internet]. New Delhi: National Health Authority; 2018 [cited 2026 Mar 7]. Available from: </a:t>
            </a:r>
            <a:r>
              <a:rPr lang="en-US" sz="2720" u="sng">
                <a:solidFill>
                  <a:srgbClr val="000000"/>
                </a:solidFill>
                <a:latin typeface="Open Sans 2"/>
                <a:ea typeface="Open Sans 2"/>
                <a:cs typeface="Open Sans 2"/>
                <a:sym typeface="Open Sans 2"/>
                <a:hlinkClick r:id="rId3" tooltip="https://nha.gov.in/PM-JAY"/>
              </a:rPr>
              <a:t>https://nha.gov.in/PM-JAY</a:t>
            </a:r>
            <a:r>
              <a:rPr lang="en-US" sz="2720">
                <a:solidFill>
                  <a:srgbClr val="000000"/>
                </a:solidFill>
                <a:latin typeface="Open Sans 2"/>
                <a:ea typeface="Open Sans 2"/>
                <a:cs typeface="Open Sans 2"/>
                <a:sym typeface="Open Sans 2"/>
              </a:rPr>
              <a:t>. </a:t>
            </a:r>
          </a:p>
        </p:txBody>
      </p:sp>
      <p:sp>
        <p:nvSpPr>
          <p:cNvPr id="4" name="Freeform 4"/>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4"/>
            <a:stretch>
              <a:fillRect/>
            </a:stretch>
          </a:blipFill>
        </p:spPr>
        <p:txBody>
          <a:bodyP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691733" y="1298967"/>
            <a:ext cx="1176578" cy="1340830"/>
          </a:xfrm>
          <a:custGeom>
            <a:avLst/>
            <a:gdLst/>
            <a:ahLst/>
            <a:cxnLst/>
            <a:rect l="l" t="t" r="r" b="b"/>
            <a:pathLst>
              <a:path w="1176578" h="1340830">
                <a:moveTo>
                  <a:pt x="0" y="0"/>
                </a:moveTo>
                <a:lnTo>
                  <a:pt x="1176578" y="0"/>
                </a:lnTo>
                <a:lnTo>
                  <a:pt x="1176578" y="1340830"/>
                </a:lnTo>
                <a:lnTo>
                  <a:pt x="0" y="13408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3" name="Group 3"/>
          <p:cNvGrpSpPr/>
          <p:nvPr/>
        </p:nvGrpSpPr>
        <p:grpSpPr>
          <a:xfrm>
            <a:off x="7570561" y="7963849"/>
            <a:ext cx="3086100" cy="1687711"/>
            <a:chOff x="0" y="0"/>
            <a:chExt cx="481659" cy="263407"/>
          </a:xfrm>
        </p:grpSpPr>
        <p:sp>
          <p:nvSpPr>
            <p:cNvPr id="4" name="Freeform 4"/>
            <p:cNvSpPr/>
            <p:nvPr/>
          </p:nvSpPr>
          <p:spPr>
            <a:xfrm>
              <a:off x="0" y="0"/>
              <a:ext cx="481659" cy="263407"/>
            </a:xfrm>
            <a:custGeom>
              <a:avLst/>
              <a:gdLst/>
              <a:ahLst/>
              <a:cxnLst/>
              <a:rect l="l" t="t" r="r" b="b"/>
              <a:pathLst>
                <a:path w="481659" h="263407">
                  <a:moveTo>
                    <a:pt x="117906" y="0"/>
                  </a:moveTo>
                  <a:lnTo>
                    <a:pt x="363753" y="0"/>
                  </a:lnTo>
                  <a:cubicBezTo>
                    <a:pt x="428871" y="0"/>
                    <a:pt x="481659" y="52788"/>
                    <a:pt x="481659" y="117906"/>
                  </a:cubicBezTo>
                  <a:lnTo>
                    <a:pt x="481659" y="145501"/>
                  </a:lnTo>
                  <a:cubicBezTo>
                    <a:pt x="481659" y="210619"/>
                    <a:pt x="428871" y="263407"/>
                    <a:pt x="363753" y="263407"/>
                  </a:cubicBezTo>
                  <a:lnTo>
                    <a:pt x="117906" y="263407"/>
                  </a:lnTo>
                  <a:cubicBezTo>
                    <a:pt x="52788" y="263407"/>
                    <a:pt x="0" y="210619"/>
                    <a:pt x="0" y="145501"/>
                  </a:cubicBezTo>
                  <a:lnTo>
                    <a:pt x="0" y="117906"/>
                  </a:lnTo>
                  <a:cubicBezTo>
                    <a:pt x="0" y="52788"/>
                    <a:pt x="52788" y="0"/>
                    <a:pt x="117906" y="0"/>
                  </a:cubicBezTo>
                  <a:close/>
                </a:path>
              </a:pathLst>
            </a:custGeom>
            <a:solidFill>
              <a:srgbClr val="811D99">
                <a:alpha val="74902"/>
              </a:srgbClr>
            </a:solidFill>
          </p:spPr>
          <p:txBody>
            <a:bodyPr/>
            <a:lstStyle/>
            <a:p>
              <a:endParaRPr lang="nl-NL"/>
            </a:p>
          </p:txBody>
        </p:sp>
        <p:sp>
          <p:nvSpPr>
            <p:cNvPr id="5" name="TextBox 5"/>
            <p:cNvSpPr txBox="1"/>
            <p:nvPr/>
          </p:nvSpPr>
          <p:spPr>
            <a:xfrm>
              <a:off x="0" y="-57150"/>
              <a:ext cx="481659" cy="320557"/>
            </a:xfrm>
            <a:prstGeom prst="rect">
              <a:avLst/>
            </a:prstGeom>
          </p:spPr>
          <p:txBody>
            <a:bodyPr lIns="50800" tIns="50800" rIns="50800" bIns="50800" rtlCol="0" anchor="ctr"/>
            <a:lstStyle/>
            <a:p>
              <a:pPr algn="ctr">
                <a:lnSpc>
                  <a:spcPts val="3640"/>
                </a:lnSpc>
              </a:pPr>
              <a:endParaRPr/>
            </a:p>
          </p:txBody>
        </p:sp>
      </p:grpSp>
      <p:grpSp>
        <p:nvGrpSpPr>
          <p:cNvPr id="6" name="Group 6"/>
          <p:cNvGrpSpPr/>
          <p:nvPr/>
        </p:nvGrpSpPr>
        <p:grpSpPr>
          <a:xfrm rot="5400000">
            <a:off x="8581416" y="7213259"/>
            <a:ext cx="1125167" cy="798667"/>
            <a:chOff x="0" y="0"/>
            <a:chExt cx="4795012" cy="3403600"/>
          </a:xfrm>
        </p:grpSpPr>
        <p:sp>
          <p:nvSpPr>
            <p:cNvPr id="7" name="Freeform 7"/>
            <p:cNvSpPr/>
            <p:nvPr/>
          </p:nvSpPr>
          <p:spPr>
            <a:xfrm>
              <a:off x="119348" y="131191"/>
              <a:ext cx="4444905" cy="3013837"/>
            </a:xfrm>
            <a:custGeom>
              <a:avLst/>
              <a:gdLst/>
              <a:ahLst/>
              <a:cxnLst/>
              <a:rect l="l" t="t" r="r" b="b"/>
              <a:pathLst>
                <a:path w="4444905" h="3013837">
                  <a:moveTo>
                    <a:pt x="4444905" y="1643253"/>
                  </a:moveTo>
                  <a:cubicBezTo>
                    <a:pt x="4380897" y="1662049"/>
                    <a:pt x="4263549" y="1775841"/>
                    <a:pt x="4219099" y="1808226"/>
                  </a:cubicBezTo>
                  <a:cubicBezTo>
                    <a:pt x="3743611" y="2156079"/>
                    <a:pt x="3305715" y="2559939"/>
                    <a:pt x="2916968" y="3013837"/>
                  </a:cubicBezTo>
                  <a:cubicBezTo>
                    <a:pt x="2877852" y="2821813"/>
                    <a:pt x="3052985" y="2235581"/>
                    <a:pt x="2819686" y="2203069"/>
                  </a:cubicBezTo>
                  <a:cubicBezTo>
                    <a:pt x="1897285" y="2249678"/>
                    <a:pt x="973106" y="2249297"/>
                    <a:pt x="50578" y="2205482"/>
                  </a:cubicBezTo>
                  <a:cubicBezTo>
                    <a:pt x="11970" y="1808988"/>
                    <a:pt x="-730" y="1411986"/>
                    <a:pt x="32" y="1013587"/>
                  </a:cubicBezTo>
                  <a:cubicBezTo>
                    <a:pt x="939197" y="943864"/>
                    <a:pt x="1880775" y="928370"/>
                    <a:pt x="2821845" y="946023"/>
                  </a:cubicBezTo>
                  <a:cubicBezTo>
                    <a:pt x="3039777" y="902970"/>
                    <a:pt x="2863247" y="202565"/>
                    <a:pt x="2875058" y="0"/>
                  </a:cubicBezTo>
                  <a:cubicBezTo>
                    <a:pt x="3412014" y="537083"/>
                    <a:pt x="3932968" y="1080389"/>
                    <a:pt x="4444905" y="1643253"/>
                  </a:cubicBezTo>
                  <a:close/>
                </a:path>
              </a:pathLst>
            </a:custGeom>
            <a:solidFill>
              <a:srgbClr val="811D99"/>
            </a:solidFill>
          </p:spPr>
          <p:txBody>
            <a:bodyPr/>
            <a:lstStyle/>
            <a:p>
              <a:endParaRPr lang="nl-NL"/>
            </a:p>
          </p:txBody>
        </p:sp>
        <p:sp>
          <p:nvSpPr>
            <p:cNvPr id="8" name="Freeform 8"/>
            <p:cNvSpPr/>
            <p:nvPr/>
          </p:nvSpPr>
          <p:spPr>
            <a:xfrm>
              <a:off x="-15" y="-45"/>
              <a:ext cx="4795021" cy="3403631"/>
            </a:xfrm>
            <a:custGeom>
              <a:avLst/>
              <a:gdLst/>
              <a:ahLst/>
              <a:cxnLst/>
              <a:rect l="l" t="t" r="r" b="b"/>
              <a:pathLst>
                <a:path w="4795021" h="3403631">
                  <a:moveTo>
                    <a:pt x="4504832" y="1393997"/>
                  </a:moveTo>
                  <a:cubicBezTo>
                    <a:pt x="5276103" y="1951527"/>
                    <a:pt x="4306077" y="2083480"/>
                    <a:pt x="3945905" y="2498897"/>
                  </a:cubicBezTo>
                  <a:cubicBezTo>
                    <a:pt x="3254771" y="3017565"/>
                    <a:pt x="2668793" y="4251624"/>
                    <a:pt x="2909839" y="2486832"/>
                  </a:cubicBezTo>
                  <a:cubicBezTo>
                    <a:pt x="2018934" y="2445176"/>
                    <a:pt x="894603" y="2685460"/>
                    <a:pt x="111394" y="2372659"/>
                  </a:cubicBezTo>
                  <a:cubicBezTo>
                    <a:pt x="111267" y="2062779"/>
                    <a:pt x="-139685" y="1120439"/>
                    <a:pt x="112156" y="955720"/>
                  </a:cubicBezTo>
                  <a:cubicBezTo>
                    <a:pt x="1020714" y="888791"/>
                    <a:pt x="1933209" y="862248"/>
                    <a:pt x="2843672" y="902126"/>
                  </a:cubicBezTo>
                  <a:cubicBezTo>
                    <a:pt x="2855610" y="764331"/>
                    <a:pt x="2713878" y="-163404"/>
                    <a:pt x="2969783" y="25191"/>
                  </a:cubicBezTo>
                  <a:cubicBezTo>
                    <a:pt x="3525662" y="424479"/>
                    <a:pt x="4009913" y="922065"/>
                    <a:pt x="4504832" y="1393997"/>
                  </a:cubicBezTo>
                  <a:close/>
                  <a:moveTo>
                    <a:pt x="4313570" y="1911522"/>
                  </a:moveTo>
                  <a:cubicBezTo>
                    <a:pt x="4356369" y="1882058"/>
                    <a:pt x="4469145" y="1778807"/>
                    <a:pt x="4530613" y="1761789"/>
                  </a:cubicBezTo>
                  <a:cubicBezTo>
                    <a:pt x="4038615" y="1251122"/>
                    <a:pt x="3537981" y="758108"/>
                    <a:pt x="3021853" y="270682"/>
                  </a:cubicBezTo>
                  <a:cubicBezTo>
                    <a:pt x="3010423" y="454451"/>
                    <a:pt x="3180095" y="1089959"/>
                    <a:pt x="2970672" y="1129075"/>
                  </a:cubicBezTo>
                  <a:cubicBezTo>
                    <a:pt x="2066178" y="1113073"/>
                    <a:pt x="1161176" y="1127170"/>
                    <a:pt x="258587" y="1190416"/>
                  </a:cubicBezTo>
                  <a:cubicBezTo>
                    <a:pt x="257952" y="1551985"/>
                    <a:pt x="270144" y="1912157"/>
                    <a:pt x="307228" y="2271948"/>
                  </a:cubicBezTo>
                  <a:cubicBezTo>
                    <a:pt x="1193815" y="2311699"/>
                    <a:pt x="2082053" y="2312080"/>
                    <a:pt x="2968640" y="2269789"/>
                  </a:cubicBezTo>
                  <a:cubicBezTo>
                    <a:pt x="3192795" y="2299253"/>
                    <a:pt x="3024520" y="2831256"/>
                    <a:pt x="3062112" y="3005500"/>
                  </a:cubicBezTo>
                  <a:cubicBezTo>
                    <a:pt x="3435746" y="2593639"/>
                    <a:pt x="3856624" y="2227117"/>
                    <a:pt x="4313570" y="1911522"/>
                  </a:cubicBezTo>
                  <a:close/>
                </a:path>
              </a:pathLst>
            </a:custGeom>
            <a:solidFill>
              <a:srgbClr val="31373D"/>
            </a:solidFill>
          </p:spPr>
          <p:txBody>
            <a:bodyPr/>
            <a:lstStyle/>
            <a:p>
              <a:endParaRPr lang="nl-NL"/>
            </a:p>
          </p:txBody>
        </p:sp>
      </p:grpSp>
      <p:sp>
        <p:nvSpPr>
          <p:cNvPr id="9" name="TextBox 9"/>
          <p:cNvSpPr txBox="1"/>
          <p:nvPr/>
        </p:nvSpPr>
        <p:spPr>
          <a:xfrm>
            <a:off x="5369373" y="4937829"/>
            <a:ext cx="4083236" cy="823756"/>
          </a:xfrm>
          <a:prstGeom prst="rect">
            <a:avLst/>
          </a:prstGeom>
        </p:spPr>
        <p:txBody>
          <a:bodyPr lIns="0" tIns="0" rIns="0" bIns="0" rtlCol="0" anchor="t">
            <a:spAutoFit/>
          </a:bodyPr>
          <a:lstStyle/>
          <a:p>
            <a:pPr marL="0" lvl="0" indent="0" algn="ctr">
              <a:lnSpc>
                <a:spcPts val="3226"/>
              </a:lnSpc>
              <a:spcBef>
                <a:spcPct val="0"/>
              </a:spcBef>
            </a:pPr>
            <a:r>
              <a:rPr lang="en-US" sz="2781" b="1" u="none" strike="noStrike">
                <a:solidFill>
                  <a:srgbClr val="000000"/>
                </a:solidFill>
                <a:latin typeface="Open Sans 2 Bold"/>
                <a:ea typeface="Open Sans 2 Bold"/>
                <a:cs typeface="Open Sans 2 Bold"/>
                <a:sym typeface="Open Sans 2 Bold"/>
              </a:rPr>
              <a:t>Healthcare system under pressure</a:t>
            </a:r>
          </a:p>
        </p:txBody>
      </p:sp>
      <p:sp>
        <p:nvSpPr>
          <p:cNvPr id="10" name="TextBox 10"/>
          <p:cNvSpPr txBox="1"/>
          <p:nvPr/>
        </p:nvSpPr>
        <p:spPr>
          <a:xfrm>
            <a:off x="10186034" y="4930763"/>
            <a:ext cx="2212603" cy="414181"/>
          </a:xfrm>
          <a:prstGeom prst="rect">
            <a:avLst/>
          </a:prstGeom>
        </p:spPr>
        <p:txBody>
          <a:bodyPr lIns="0" tIns="0" rIns="0" bIns="0" rtlCol="0" anchor="t">
            <a:spAutoFit/>
          </a:bodyPr>
          <a:lstStyle/>
          <a:p>
            <a:pPr marL="0" lvl="0" indent="0" algn="ctr">
              <a:lnSpc>
                <a:spcPts val="3226"/>
              </a:lnSpc>
              <a:spcBef>
                <a:spcPct val="0"/>
              </a:spcBef>
            </a:pPr>
            <a:r>
              <a:rPr lang="en-US" sz="2781" b="1" u="none" strike="noStrike">
                <a:solidFill>
                  <a:srgbClr val="000000"/>
                </a:solidFill>
                <a:latin typeface="Open Sans 2 Bold"/>
                <a:ea typeface="Open Sans 2 Bold"/>
                <a:cs typeface="Open Sans 2 Bold"/>
                <a:sym typeface="Open Sans 2 Bold"/>
              </a:rPr>
              <a:t>Dual burden</a:t>
            </a:r>
          </a:p>
        </p:txBody>
      </p:sp>
      <p:sp>
        <p:nvSpPr>
          <p:cNvPr id="11" name="TextBox 11"/>
          <p:cNvSpPr txBox="1"/>
          <p:nvPr/>
        </p:nvSpPr>
        <p:spPr>
          <a:xfrm>
            <a:off x="13009433" y="4937829"/>
            <a:ext cx="4249867" cy="823756"/>
          </a:xfrm>
          <a:prstGeom prst="rect">
            <a:avLst/>
          </a:prstGeom>
        </p:spPr>
        <p:txBody>
          <a:bodyPr lIns="0" tIns="0" rIns="0" bIns="0" rtlCol="0" anchor="t">
            <a:spAutoFit/>
          </a:bodyPr>
          <a:lstStyle/>
          <a:p>
            <a:pPr algn="ctr">
              <a:lnSpc>
                <a:spcPts val="3226"/>
              </a:lnSpc>
            </a:pPr>
            <a:r>
              <a:rPr lang="en-US" sz="2781" b="1">
                <a:solidFill>
                  <a:srgbClr val="000000"/>
                </a:solidFill>
                <a:latin typeface="Open Sans 2 Bold"/>
                <a:ea typeface="Open Sans 2 Bold"/>
                <a:cs typeface="Open Sans 2 Bold"/>
                <a:sym typeface="Open Sans 2 Bold"/>
              </a:rPr>
              <a:t>Weak primary care system</a:t>
            </a:r>
          </a:p>
        </p:txBody>
      </p:sp>
      <p:sp>
        <p:nvSpPr>
          <p:cNvPr id="12" name="TextBox 12"/>
          <p:cNvSpPr txBox="1"/>
          <p:nvPr/>
        </p:nvSpPr>
        <p:spPr>
          <a:xfrm>
            <a:off x="8054204" y="8489501"/>
            <a:ext cx="2373236" cy="865007"/>
          </a:xfrm>
          <a:prstGeom prst="rect">
            <a:avLst/>
          </a:prstGeom>
        </p:spPr>
        <p:txBody>
          <a:bodyPr lIns="0" tIns="0" rIns="0" bIns="0" rtlCol="0" anchor="t">
            <a:spAutoFit/>
          </a:bodyPr>
          <a:lstStyle/>
          <a:p>
            <a:pPr marL="0" lvl="0" indent="0" algn="l">
              <a:lnSpc>
                <a:spcPts val="6248"/>
              </a:lnSpc>
            </a:pPr>
            <a:r>
              <a:rPr lang="en-US" sz="7182" b="1" i="1" spc="-158">
                <a:solidFill>
                  <a:srgbClr val="F3B11E"/>
                </a:solidFill>
                <a:latin typeface="Open Sans 2 Bold Italics"/>
                <a:ea typeface="Open Sans 2 Bold Italics"/>
                <a:cs typeface="Open Sans 2 Bold Italics"/>
                <a:sym typeface="Open Sans 2 Bold Italics"/>
              </a:rPr>
              <a:t>RSBY</a:t>
            </a:r>
          </a:p>
        </p:txBody>
      </p:sp>
      <p:sp>
        <p:nvSpPr>
          <p:cNvPr id="13" name="TextBox 13"/>
          <p:cNvSpPr txBox="1"/>
          <p:nvPr/>
        </p:nvSpPr>
        <p:spPr>
          <a:xfrm>
            <a:off x="6002686" y="6344035"/>
            <a:ext cx="6282628" cy="620249"/>
          </a:xfrm>
          <a:prstGeom prst="rect">
            <a:avLst/>
          </a:prstGeom>
        </p:spPr>
        <p:txBody>
          <a:bodyPr lIns="0" tIns="0" rIns="0" bIns="0" rtlCol="0" anchor="t">
            <a:spAutoFit/>
          </a:bodyPr>
          <a:lstStyle/>
          <a:p>
            <a:pPr marL="0" lvl="0" indent="0" algn="ctr">
              <a:lnSpc>
                <a:spcPts val="4571"/>
              </a:lnSpc>
            </a:pPr>
            <a:r>
              <a:rPr lang="en-US" sz="5254" b="1" spc="-115">
                <a:solidFill>
                  <a:srgbClr val="811D99"/>
                </a:solidFill>
                <a:latin typeface="Open Sans 2 Bold"/>
                <a:ea typeface="Open Sans 2 Bold"/>
                <a:cs typeface="Open Sans 2 Bold"/>
                <a:sym typeface="Open Sans 2 Bold"/>
              </a:rPr>
              <a:t>Need for a reform</a:t>
            </a:r>
          </a:p>
        </p:txBody>
      </p:sp>
      <p:sp>
        <p:nvSpPr>
          <p:cNvPr id="14" name="TextBox 14"/>
          <p:cNvSpPr txBox="1"/>
          <p:nvPr/>
        </p:nvSpPr>
        <p:spPr>
          <a:xfrm>
            <a:off x="6627684" y="1518042"/>
            <a:ext cx="5240627" cy="913374"/>
          </a:xfrm>
          <a:prstGeom prst="rect">
            <a:avLst/>
          </a:prstGeom>
        </p:spPr>
        <p:txBody>
          <a:bodyPr lIns="0" tIns="0" rIns="0" bIns="0" rtlCol="0" anchor="t">
            <a:spAutoFit/>
          </a:bodyPr>
          <a:lstStyle/>
          <a:p>
            <a:pPr marL="0" lvl="0" indent="0" algn="ctr">
              <a:lnSpc>
                <a:spcPts val="6503"/>
              </a:lnSpc>
            </a:pPr>
            <a:r>
              <a:rPr lang="en-US" sz="7475" b="1" spc="-164">
                <a:solidFill>
                  <a:srgbClr val="31373D"/>
                </a:solidFill>
                <a:latin typeface="Open Sans 2 Bold"/>
                <a:ea typeface="Open Sans 2 Bold"/>
                <a:cs typeface="Open Sans 2 Bold"/>
                <a:sym typeface="Open Sans 2 Bold"/>
              </a:rPr>
              <a:t>India</a:t>
            </a:r>
          </a:p>
        </p:txBody>
      </p:sp>
      <p:sp>
        <p:nvSpPr>
          <p:cNvPr id="15" name="TextBox 15"/>
          <p:cNvSpPr txBox="1"/>
          <p:nvPr/>
        </p:nvSpPr>
        <p:spPr>
          <a:xfrm>
            <a:off x="1028700" y="4937829"/>
            <a:ext cx="3096087" cy="823756"/>
          </a:xfrm>
          <a:prstGeom prst="rect">
            <a:avLst/>
          </a:prstGeom>
        </p:spPr>
        <p:txBody>
          <a:bodyPr lIns="0" tIns="0" rIns="0" bIns="0" rtlCol="0" anchor="t">
            <a:spAutoFit/>
          </a:bodyPr>
          <a:lstStyle/>
          <a:p>
            <a:pPr algn="ctr">
              <a:lnSpc>
                <a:spcPts val="3226"/>
              </a:lnSpc>
            </a:pPr>
            <a:r>
              <a:rPr lang="en-US" sz="2781" b="1">
                <a:solidFill>
                  <a:srgbClr val="000000"/>
                </a:solidFill>
                <a:latin typeface="Open Sans 2 Bold"/>
                <a:ea typeface="Open Sans 2 Bold"/>
                <a:cs typeface="Open Sans 2 Bold"/>
                <a:sym typeface="Open Sans 2 Bold"/>
              </a:rPr>
              <a:t>Over a billion people</a:t>
            </a:r>
          </a:p>
        </p:txBody>
      </p:sp>
      <p:sp>
        <p:nvSpPr>
          <p:cNvPr id="16" name="AutoShape 16"/>
          <p:cNvSpPr/>
          <p:nvPr/>
        </p:nvSpPr>
        <p:spPr>
          <a:xfrm flipH="1">
            <a:off x="2350077" y="2654454"/>
            <a:ext cx="6752774" cy="1981946"/>
          </a:xfrm>
          <a:prstGeom prst="line">
            <a:avLst/>
          </a:prstGeom>
          <a:ln w="38100" cap="flat">
            <a:solidFill>
              <a:srgbClr val="811D99"/>
            </a:solidFill>
            <a:prstDash val="solid"/>
            <a:headEnd type="none" w="sm" len="sm"/>
            <a:tailEnd type="triangle" w="lg" len="med"/>
          </a:ln>
        </p:spPr>
        <p:txBody>
          <a:bodyPr/>
          <a:lstStyle/>
          <a:p>
            <a:endParaRPr lang="nl-NL"/>
          </a:p>
        </p:txBody>
      </p:sp>
      <p:sp>
        <p:nvSpPr>
          <p:cNvPr id="17" name="Freeform 17"/>
          <p:cNvSpPr/>
          <p:nvPr/>
        </p:nvSpPr>
        <p:spPr>
          <a:xfrm>
            <a:off x="5369373" y="994479"/>
            <a:ext cx="2526649" cy="2933700"/>
          </a:xfrm>
          <a:custGeom>
            <a:avLst/>
            <a:gdLst/>
            <a:ahLst/>
            <a:cxnLst/>
            <a:rect l="l" t="t" r="r" b="b"/>
            <a:pathLst>
              <a:path w="2526649" h="2933700">
                <a:moveTo>
                  <a:pt x="0" y="0"/>
                </a:moveTo>
                <a:lnTo>
                  <a:pt x="2526649" y="0"/>
                </a:lnTo>
                <a:lnTo>
                  <a:pt x="2526649" y="2933700"/>
                </a:lnTo>
                <a:lnTo>
                  <a:pt x="0" y="29337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18" name="Freeform 18"/>
          <p:cNvSpPr/>
          <p:nvPr/>
        </p:nvSpPr>
        <p:spPr>
          <a:xfrm rot="-491094">
            <a:off x="6051977" y="539192"/>
            <a:ext cx="1749048" cy="1459660"/>
          </a:xfrm>
          <a:custGeom>
            <a:avLst/>
            <a:gdLst/>
            <a:ahLst/>
            <a:cxnLst/>
            <a:rect l="l" t="t" r="r" b="b"/>
            <a:pathLst>
              <a:path w="1749048" h="1459660">
                <a:moveTo>
                  <a:pt x="0" y="0"/>
                </a:moveTo>
                <a:lnTo>
                  <a:pt x="1749048" y="0"/>
                </a:lnTo>
                <a:lnTo>
                  <a:pt x="1749048" y="1459660"/>
                </a:lnTo>
                <a:lnTo>
                  <a:pt x="0" y="1459660"/>
                </a:lnTo>
                <a:lnTo>
                  <a:pt x="0" y="0"/>
                </a:lnTo>
                <a:close/>
              </a:path>
            </a:pathLst>
          </a:custGeom>
          <a:blipFill>
            <a:blip r:embed="rId6"/>
            <a:stretch>
              <a:fillRect/>
            </a:stretch>
          </a:blipFill>
        </p:spPr>
        <p:txBody>
          <a:bodyPr/>
          <a:lstStyle/>
          <a:p>
            <a:endParaRPr lang="nl-NL"/>
          </a:p>
        </p:txBody>
      </p:sp>
      <p:sp>
        <p:nvSpPr>
          <p:cNvPr id="19" name="AutoShape 19"/>
          <p:cNvSpPr/>
          <p:nvPr/>
        </p:nvSpPr>
        <p:spPr>
          <a:xfrm flipH="1">
            <a:off x="7410991" y="2654454"/>
            <a:ext cx="1691860" cy="1981946"/>
          </a:xfrm>
          <a:prstGeom prst="line">
            <a:avLst/>
          </a:prstGeom>
          <a:ln w="38100" cap="flat">
            <a:solidFill>
              <a:srgbClr val="811D99"/>
            </a:solidFill>
            <a:prstDash val="solid"/>
            <a:headEnd type="none" w="sm" len="sm"/>
            <a:tailEnd type="triangle" w="lg" len="med"/>
          </a:ln>
        </p:spPr>
        <p:txBody>
          <a:bodyPr/>
          <a:lstStyle/>
          <a:p>
            <a:endParaRPr lang="nl-NL"/>
          </a:p>
        </p:txBody>
      </p:sp>
      <p:sp>
        <p:nvSpPr>
          <p:cNvPr id="20" name="AutoShape 20"/>
          <p:cNvSpPr/>
          <p:nvPr/>
        </p:nvSpPr>
        <p:spPr>
          <a:xfrm>
            <a:off x="9102851" y="2652216"/>
            <a:ext cx="2177171" cy="1984184"/>
          </a:xfrm>
          <a:prstGeom prst="line">
            <a:avLst/>
          </a:prstGeom>
          <a:ln w="38100" cap="flat">
            <a:solidFill>
              <a:srgbClr val="811D99"/>
            </a:solidFill>
            <a:prstDash val="solid"/>
            <a:headEnd type="none" w="sm" len="sm"/>
            <a:tailEnd type="triangle" w="lg" len="med"/>
          </a:ln>
        </p:spPr>
        <p:txBody>
          <a:bodyPr/>
          <a:lstStyle/>
          <a:p>
            <a:endParaRPr lang="nl-NL"/>
          </a:p>
        </p:txBody>
      </p:sp>
      <p:sp>
        <p:nvSpPr>
          <p:cNvPr id="21" name="AutoShape 21"/>
          <p:cNvSpPr/>
          <p:nvPr/>
        </p:nvSpPr>
        <p:spPr>
          <a:xfrm>
            <a:off x="9102851" y="2654454"/>
            <a:ext cx="6031515" cy="1981946"/>
          </a:xfrm>
          <a:prstGeom prst="line">
            <a:avLst/>
          </a:prstGeom>
          <a:ln w="38100" cap="flat">
            <a:solidFill>
              <a:srgbClr val="811D99"/>
            </a:solidFill>
            <a:prstDash val="solid"/>
            <a:headEnd type="none" w="sm" len="sm"/>
            <a:tailEnd type="triangle" w="lg" len="med"/>
          </a:ln>
        </p:spPr>
        <p:txBody>
          <a:bodyPr/>
          <a:lstStyle/>
          <a:p>
            <a:endParaRPr lang="nl-NL"/>
          </a:p>
        </p:txBody>
      </p:sp>
      <p:sp>
        <p:nvSpPr>
          <p:cNvPr id="22" name="Freeform 22"/>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7"/>
            <a:stretch>
              <a:fillRect/>
            </a:stretch>
          </a:blipFill>
        </p:spPr>
        <p:txBody>
          <a:bodyPr/>
          <a:lstStyle/>
          <a:p>
            <a:endParaRPr 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875031" y="2896619"/>
            <a:ext cx="1748081" cy="1449318"/>
          </a:xfrm>
          <a:custGeom>
            <a:avLst/>
            <a:gdLst/>
            <a:ahLst/>
            <a:cxnLst/>
            <a:rect l="l" t="t" r="r" b="b"/>
            <a:pathLst>
              <a:path w="1748081" h="1449318">
                <a:moveTo>
                  <a:pt x="0" y="0"/>
                </a:moveTo>
                <a:lnTo>
                  <a:pt x="1748081" y="0"/>
                </a:lnTo>
                <a:lnTo>
                  <a:pt x="1748081" y="1449318"/>
                </a:lnTo>
                <a:lnTo>
                  <a:pt x="0" y="14493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Freeform 3"/>
          <p:cNvSpPr/>
          <p:nvPr/>
        </p:nvSpPr>
        <p:spPr>
          <a:xfrm>
            <a:off x="4646177" y="2728526"/>
            <a:ext cx="1785503" cy="1785503"/>
          </a:xfrm>
          <a:custGeom>
            <a:avLst/>
            <a:gdLst/>
            <a:ahLst/>
            <a:cxnLst/>
            <a:rect l="l" t="t" r="r" b="b"/>
            <a:pathLst>
              <a:path w="1785503" h="1785503">
                <a:moveTo>
                  <a:pt x="0" y="0"/>
                </a:moveTo>
                <a:lnTo>
                  <a:pt x="1785503" y="0"/>
                </a:lnTo>
                <a:lnTo>
                  <a:pt x="1785503" y="1785503"/>
                </a:lnTo>
                <a:lnTo>
                  <a:pt x="0" y="17855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sp>
        <p:nvSpPr>
          <p:cNvPr id="4" name="TextBox 4"/>
          <p:cNvSpPr txBox="1"/>
          <p:nvPr/>
        </p:nvSpPr>
        <p:spPr>
          <a:xfrm>
            <a:off x="1028700" y="923925"/>
            <a:ext cx="8343900" cy="863600"/>
          </a:xfrm>
          <a:prstGeom prst="rect">
            <a:avLst/>
          </a:prstGeom>
        </p:spPr>
        <p:txBody>
          <a:bodyPr wrap="square" lIns="0" tIns="0" rIns="0" bIns="0" rtlCol="0" anchor="t">
            <a:spAutoFit/>
          </a:bodyPr>
          <a:lstStyle/>
          <a:p>
            <a:pPr algn="ctr">
              <a:lnSpc>
                <a:spcPts val="7000"/>
              </a:lnSpc>
            </a:pPr>
            <a:r>
              <a:rPr lang="en-US" sz="5000" b="1" dirty="0">
                <a:solidFill>
                  <a:srgbClr val="811D99"/>
                </a:solidFill>
                <a:latin typeface="Open Sans 1 Bold"/>
                <a:ea typeface="Open Sans 1 Bold"/>
                <a:cs typeface="Open Sans 1 Bold"/>
                <a:sym typeface="Open Sans 1 Bold"/>
              </a:rPr>
              <a:t>How does the RSBY work?</a:t>
            </a:r>
          </a:p>
        </p:txBody>
      </p:sp>
      <p:grpSp>
        <p:nvGrpSpPr>
          <p:cNvPr id="5" name="Group 5"/>
          <p:cNvGrpSpPr/>
          <p:nvPr/>
        </p:nvGrpSpPr>
        <p:grpSpPr>
          <a:xfrm>
            <a:off x="2622391" y="5413589"/>
            <a:ext cx="5833075" cy="2878943"/>
            <a:chOff x="0" y="0"/>
            <a:chExt cx="1536283" cy="758240"/>
          </a:xfrm>
        </p:grpSpPr>
        <p:sp>
          <p:nvSpPr>
            <p:cNvPr id="6" name="Freeform 6"/>
            <p:cNvSpPr/>
            <p:nvPr/>
          </p:nvSpPr>
          <p:spPr>
            <a:xfrm>
              <a:off x="0" y="0"/>
              <a:ext cx="1536283" cy="758240"/>
            </a:xfrm>
            <a:custGeom>
              <a:avLst/>
              <a:gdLst/>
              <a:ahLst/>
              <a:cxnLst/>
              <a:rect l="l" t="t" r="r" b="b"/>
              <a:pathLst>
                <a:path w="1536283" h="758240">
                  <a:moveTo>
                    <a:pt x="67689" y="0"/>
                  </a:moveTo>
                  <a:lnTo>
                    <a:pt x="1468594" y="0"/>
                  </a:lnTo>
                  <a:cubicBezTo>
                    <a:pt x="1486546" y="0"/>
                    <a:pt x="1503763" y="7132"/>
                    <a:pt x="1516457" y="19826"/>
                  </a:cubicBezTo>
                  <a:cubicBezTo>
                    <a:pt x="1529152" y="32520"/>
                    <a:pt x="1536283" y="49737"/>
                    <a:pt x="1536283" y="67689"/>
                  </a:cubicBezTo>
                  <a:lnTo>
                    <a:pt x="1536283" y="690551"/>
                  </a:lnTo>
                  <a:cubicBezTo>
                    <a:pt x="1536283" y="727935"/>
                    <a:pt x="1505977" y="758240"/>
                    <a:pt x="1468594" y="758240"/>
                  </a:cubicBezTo>
                  <a:lnTo>
                    <a:pt x="67689" y="758240"/>
                  </a:lnTo>
                  <a:cubicBezTo>
                    <a:pt x="30306" y="758240"/>
                    <a:pt x="0" y="727935"/>
                    <a:pt x="0" y="690551"/>
                  </a:cubicBezTo>
                  <a:lnTo>
                    <a:pt x="0" y="67689"/>
                  </a:lnTo>
                  <a:cubicBezTo>
                    <a:pt x="0" y="30306"/>
                    <a:pt x="30306" y="0"/>
                    <a:pt x="67689" y="0"/>
                  </a:cubicBezTo>
                  <a:close/>
                </a:path>
              </a:pathLst>
            </a:custGeom>
            <a:solidFill>
              <a:srgbClr val="FAD062"/>
            </a:solidFill>
          </p:spPr>
          <p:txBody>
            <a:bodyPr/>
            <a:lstStyle/>
            <a:p>
              <a:endParaRPr lang="nl-NL"/>
            </a:p>
          </p:txBody>
        </p:sp>
        <p:sp>
          <p:nvSpPr>
            <p:cNvPr id="7" name="TextBox 7"/>
            <p:cNvSpPr txBox="1"/>
            <p:nvPr/>
          </p:nvSpPr>
          <p:spPr>
            <a:xfrm>
              <a:off x="0" y="-57150"/>
              <a:ext cx="1536283" cy="815390"/>
            </a:xfrm>
            <a:prstGeom prst="rect">
              <a:avLst/>
            </a:prstGeom>
          </p:spPr>
          <p:txBody>
            <a:bodyPr lIns="50800" tIns="50800" rIns="50800" bIns="50800" rtlCol="0" anchor="ctr"/>
            <a:lstStyle/>
            <a:p>
              <a:pPr algn="ctr">
                <a:lnSpc>
                  <a:spcPts val="3500"/>
                </a:lnSpc>
              </a:pPr>
              <a:endParaRPr/>
            </a:p>
          </p:txBody>
        </p:sp>
      </p:grpSp>
      <p:sp>
        <p:nvSpPr>
          <p:cNvPr id="8" name="TextBox 8"/>
          <p:cNvSpPr txBox="1"/>
          <p:nvPr/>
        </p:nvSpPr>
        <p:spPr>
          <a:xfrm>
            <a:off x="2622391" y="5531553"/>
            <a:ext cx="5833075" cy="2174875"/>
          </a:xfrm>
          <a:prstGeom prst="rect">
            <a:avLst/>
          </a:prstGeom>
        </p:spPr>
        <p:txBody>
          <a:bodyPr lIns="0" tIns="0" rIns="0" bIns="0" rtlCol="0" anchor="t">
            <a:spAutoFit/>
          </a:bodyPr>
          <a:lstStyle/>
          <a:p>
            <a:pPr marL="539749" lvl="1" indent="-269875" algn="l">
              <a:lnSpc>
                <a:spcPts val="3499"/>
              </a:lnSpc>
              <a:buFont typeface="Arial"/>
              <a:buChar char="•"/>
            </a:pPr>
            <a:r>
              <a:rPr lang="en-US" sz="2499" b="1" dirty="0">
                <a:solidFill>
                  <a:srgbClr val="000000"/>
                </a:solidFill>
                <a:latin typeface="Open Sans 1 Bold"/>
                <a:ea typeface="Open Sans 1 Bold"/>
                <a:cs typeface="Open Sans 1 Bold"/>
                <a:sym typeface="Open Sans 1 Bold"/>
              </a:rPr>
              <a:t>Below the poverty line</a:t>
            </a:r>
          </a:p>
          <a:p>
            <a:pPr marL="1079499" lvl="2" indent="-359833" algn="l">
              <a:lnSpc>
                <a:spcPts val="3499"/>
              </a:lnSpc>
              <a:buFont typeface="Arial"/>
              <a:buChar char="⚬"/>
            </a:pPr>
            <a:r>
              <a:rPr lang="en-US" sz="2499" dirty="0">
                <a:solidFill>
                  <a:srgbClr val="000000"/>
                </a:solidFill>
                <a:latin typeface="Open Sans 1"/>
                <a:ea typeface="Open Sans 1"/>
                <a:cs typeface="Open Sans 1"/>
                <a:sym typeface="Open Sans 1"/>
              </a:rPr>
              <a:t>50% error rates </a:t>
            </a:r>
          </a:p>
          <a:p>
            <a:pPr marL="539749" lvl="1" indent="-269875" algn="l">
              <a:lnSpc>
                <a:spcPts val="3499"/>
              </a:lnSpc>
              <a:buFont typeface="Arial"/>
              <a:buChar char="•"/>
            </a:pPr>
            <a:r>
              <a:rPr lang="en-US" sz="2499" dirty="0">
                <a:solidFill>
                  <a:srgbClr val="000000"/>
                </a:solidFill>
                <a:latin typeface="Open Sans 1"/>
                <a:ea typeface="Open Sans 1"/>
                <a:cs typeface="Open Sans 1"/>
                <a:sym typeface="Open Sans 1"/>
              </a:rPr>
              <a:t>Over and under coverage</a:t>
            </a:r>
          </a:p>
          <a:p>
            <a:pPr marL="1079499" lvl="2" indent="-359833" algn="l">
              <a:lnSpc>
                <a:spcPts val="3499"/>
              </a:lnSpc>
              <a:buFont typeface="Arial"/>
              <a:buChar char="⚬"/>
            </a:pPr>
            <a:r>
              <a:rPr lang="en-US" sz="2499" b="1" dirty="0">
                <a:solidFill>
                  <a:srgbClr val="000000"/>
                </a:solidFill>
                <a:latin typeface="Open Sans 1 Bold"/>
                <a:ea typeface="Open Sans 1 Bold"/>
                <a:cs typeface="Open Sans 1 Bold"/>
                <a:sym typeface="Open Sans 1 Bold"/>
              </a:rPr>
              <a:t>Problematic </a:t>
            </a:r>
            <a:r>
              <a:rPr lang="en-US" sz="2499" dirty="0">
                <a:solidFill>
                  <a:srgbClr val="000000"/>
                </a:solidFill>
                <a:latin typeface="Open Sans 1"/>
                <a:ea typeface="Open Sans 1"/>
                <a:cs typeface="Open Sans 1"/>
                <a:sym typeface="Open Sans 1"/>
              </a:rPr>
              <a:t>coverage capped at  5 family members </a:t>
            </a:r>
          </a:p>
        </p:txBody>
      </p:sp>
      <p:sp>
        <p:nvSpPr>
          <p:cNvPr id="9" name="TextBox 9"/>
          <p:cNvSpPr txBox="1"/>
          <p:nvPr/>
        </p:nvSpPr>
        <p:spPr>
          <a:xfrm>
            <a:off x="6091756" y="5988815"/>
            <a:ext cx="339923" cy="367408"/>
          </a:xfrm>
          <a:prstGeom prst="rect">
            <a:avLst/>
          </a:prstGeom>
        </p:spPr>
        <p:txBody>
          <a:bodyPr lIns="0" tIns="0" rIns="0" bIns="0" rtlCol="0" anchor="t">
            <a:spAutoFit/>
          </a:bodyPr>
          <a:lstStyle/>
          <a:p>
            <a:pPr algn="ctr">
              <a:lnSpc>
                <a:spcPts val="3220"/>
              </a:lnSpc>
              <a:spcBef>
                <a:spcPct val="0"/>
              </a:spcBef>
            </a:pPr>
            <a:r>
              <a:rPr lang="en-US" dirty="0">
                <a:solidFill>
                  <a:srgbClr val="000000"/>
                </a:solidFill>
                <a:latin typeface="Open Sans 1"/>
                <a:ea typeface="Open Sans 1"/>
                <a:cs typeface="Open Sans 1"/>
                <a:sym typeface="Open Sans 1"/>
              </a:rPr>
              <a:t>(2)</a:t>
            </a:r>
          </a:p>
        </p:txBody>
      </p:sp>
      <p:sp>
        <p:nvSpPr>
          <p:cNvPr id="10" name="TextBox 10"/>
          <p:cNvSpPr txBox="1"/>
          <p:nvPr/>
        </p:nvSpPr>
        <p:spPr>
          <a:xfrm>
            <a:off x="7019616" y="6424363"/>
            <a:ext cx="339923" cy="367408"/>
          </a:xfrm>
          <a:prstGeom prst="rect">
            <a:avLst/>
          </a:prstGeom>
        </p:spPr>
        <p:txBody>
          <a:bodyPr lIns="0" tIns="0" rIns="0" bIns="0" rtlCol="0" anchor="t">
            <a:spAutoFit/>
          </a:bodyPr>
          <a:lstStyle/>
          <a:p>
            <a:pPr algn="ctr">
              <a:lnSpc>
                <a:spcPts val="3220"/>
              </a:lnSpc>
              <a:spcBef>
                <a:spcPct val="0"/>
              </a:spcBef>
            </a:pPr>
            <a:r>
              <a:rPr lang="en-US" dirty="0">
                <a:solidFill>
                  <a:srgbClr val="000000"/>
                </a:solidFill>
                <a:latin typeface="Open Sans 1"/>
                <a:ea typeface="Open Sans 1"/>
                <a:cs typeface="Open Sans 1"/>
                <a:sym typeface="Open Sans 1"/>
              </a:rPr>
              <a:t>(3)</a:t>
            </a:r>
          </a:p>
        </p:txBody>
      </p:sp>
      <p:grpSp>
        <p:nvGrpSpPr>
          <p:cNvPr id="11" name="Group 11"/>
          <p:cNvGrpSpPr/>
          <p:nvPr/>
        </p:nvGrpSpPr>
        <p:grpSpPr>
          <a:xfrm>
            <a:off x="9832534" y="5413589"/>
            <a:ext cx="5833075" cy="2878943"/>
            <a:chOff x="0" y="0"/>
            <a:chExt cx="1536283" cy="758240"/>
          </a:xfrm>
        </p:grpSpPr>
        <p:sp>
          <p:nvSpPr>
            <p:cNvPr id="12" name="Freeform 12"/>
            <p:cNvSpPr/>
            <p:nvPr/>
          </p:nvSpPr>
          <p:spPr>
            <a:xfrm>
              <a:off x="0" y="0"/>
              <a:ext cx="1536283" cy="758240"/>
            </a:xfrm>
            <a:custGeom>
              <a:avLst/>
              <a:gdLst/>
              <a:ahLst/>
              <a:cxnLst/>
              <a:rect l="l" t="t" r="r" b="b"/>
              <a:pathLst>
                <a:path w="1536283" h="758240">
                  <a:moveTo>
                    <a:pt x="67689" y="0"/>
                  </a:moveTo>
                  <a:lnTo>
                    <a:pt x="1468594" y="0"/>
                  </a:lnTo>
                  <a:cubicBezTo>
                    <a:pt x="1486546" y="0"/>
                    <a:pt x="1503763" y="7132"/>
                    <a:pt x="1516457" y="19826"/>
                  </a:cubicBezTo>
                  <a:cubicBezTo>
                    <a:pt x="1529152" y="32520"/>
                    <a:pt x="1536283" y="49737"/>
                    <a:pt x="1536283" y="67689"/>
                  </a:cubicBezTo>
                  <a:lnTo>
                    <a:pt x="1536283" y="690551"/>
                  </a:lnTo>
                  <a:cubicBezTo>
                    <a:pt x="1536283" y="727935"/>
                    <a:pt x="1505977" y="758240"/>
                    <a:pt x="1468594" y="758240"/>
                  </a:cubicBezTo>
                  <a:lnTo>
                    <a:pt x="67689" y="758240"/>
                  </a:lnTo>
                  <a:cubicBezTo>
                    <a:pt x="30306" y="758240"/>
                    <a:pt x="0" y="727935"/>
                    <a:pt x="0" y="690551"/>
                  </a:cubicBezTo>
                  <a:lnTo>
                    <a:pt x="0" y="67689"/>
                  </a:lnTo>
                  <a:cubicBezTo>
                    <a:pt x="0" y="30306"/>
                    <a:pt x="30306" y="0"/>
                    <a:pt x="67689" y="0"/>
                  </a:cubicBezTo>
                  <a:close/>
                </a:path>
              </a:pathLst>
            </a:custGeom>
            <a:solidFill>
              <a:srgbClr val="FAD062"/>
            </a:solidFill>
          </p:spPr>
          <p:txBody>
            <a:bodyPr/>
            <a:lstStyle/>
            <a:p>
              <a:endParaRPr lang="nl-NL"/>
            </a:p>
          </p:txBody>
        </p:sp>
        <p:sp>
          <p:nvSpPr>
            <p:cNvPr id="13" name="TextBox 13"/>
            <p:cNvSpPr txBox="1"/>
            <p:nvPr/>
          </p:nvSpPr>
          <p:spPr>
            <a:xfrm>
              <a:off x="0" y="-57150"/>
              <a:ext cx="1536283" cy="815390"/>
            </a:xfrm>
            <a:prstGeom prst="rect">
              <a:avLst/>
            </a:prstGeom>
          </p:spPr>
          <p:txBody>
            <a:bodyPr lIns="50800" tIns="50800" rIns="50800" bIns="50800" rtlCol="0" anchor="ctr"/>
            <a:lstStyle/>
            <a:p>
              <a:pPr algn="ctr">
                <a:lnSpc>
                  <a:spcPts val="3500"/>
                </a:lnSpc>
              </a:pPr>
              <a:endParaRPr/>
            </a:p>
          </p:txBody>
        </p:sp>
      </p:grpSp>
      <p:sp>
        <p:nvSpPr>
          <p:cNvPr id="14" name="TextBox 14"/>
          <p:cNvSpPr txBox="1"/>
          <p:nvPr/>
        </p:nvSpPr>
        <p:spPr>
          <a:xfrm>
            <a:off x="9970022" y="5522735"/>
            <a:ext cx="5558099" cy="2214709"/>
          </a:xfrm>
          <a:prstGeom prst="rect">
            <a:avLst/>
          </a:prstGeom>
        </p:spPr>
        <p:txBody>
          <a:bodyPr lIns="0" tIns="0" rIns="0" bIns="0" rtlCol="0" anchor="t">
            <a:spAutoFit/>
          </a:bodyPr>
          <a:lstStyle/>
          <a:p>
            <a:pPr marL="539749" lvl="1" indent="-269875" algn="l">
              <a:lnSpc>
                <a:spcPts val="3499"/>
              </a:lnSpc>
              <a:buFont typeface="Arial"/>
              <a:buChar char="•"/>
            </a:pPr>
            <a:r>
              <a:rPr lang="en-US" sz="2499" b="1" dirty="0">
                <a:solidFill>
                  <a:srgbClr val="000000"/>
                </a:solidFill>
                <a:latin typeface="Open Sans 1 Bold"/>
                <a:ea typeface="Open Sans 1 Bold"/>
                <a:cs typeface="Open Sans 1 Bold"/>
                <a:sym typeface="Open Sans 1 Bold"/>
              </a:rPr>
              <a:t>Physically</a:t>
            </a:r>
            <a:r>
              <a:rPr lang="en-US" sz="2499" dirty="0">
                <a:solidFill>
                  <a:srgbClr val="000000"/>
                </a:solidFill>
                <a:latin typeface="Open Sans 1"/>
                <a:ea typeface="Open Sans 1"/>
                <a:cs typeface="Open Sans 1"/>
                <a:sym typeface="Open Sans 1"/>
              </a:rPr>
              <a:t> at camp</a:t>
            </a:r>
          </a:p>
          <a:p>
            <a:pPr marL="539749" lvl="1" indent="-269875" algn="l">
              <a:lnSpc>
                <a:spcPts val="3499"/>
              </a:lnSpc>
              <a:buFont typeface="Arial"/>
              <a:buChar char="•"/>
            </a:pPr>
            <a:r>
              <a:rPr lang="en-US" sz="2499" dirty="0">
                <a:solidFill>
                  <a:srgbClr val="000000"/>
                </a:solidFill>
                <a:latin typeface="Open Sans 1"/>
                <a:ea typeface="Open Sans 1"/>
                <a:cs typeface="Open Sans 1"/>
                <a:sym typeface="Open Sans 1"/>
              </a:rPr>
              <a:t>Nationally 57% </a:t>
            </a:r>
            <a:r>
              <a:rPr lang="en-US" sz="2800" b="1" dirty="0">
                <a:solidFill>
                  <a:srgbClr val="000000"/>
                </a:solidFill>
                <a:latin typeface="Open Sans 1"/>
                <a:ea typeface="Open Sans 1"/>
                <a:cs typeface="Open Sans 1"/>
                <a:sym typeface="Open Sans 1"/>
              </a:rPr>
              <a:t>⟶</a:t>
            </a:r>
            <a:r>
              <a:rPr lang="en-US" sz="2499" dirty="0">
                <a:solidFill>
                  <a:srgbClr val="000000"/>
                </a:solidFill>
                <a:latin typeface="Open Sans 1"/>
                <a:ea typeface="Open Sans 1"/>
                <a:cs typeface="Open Sans 1"/>
                <a:sym typeface="Open Sans 1"/>
              </a:rPr>
              <a:t> </a:t>
            </a:r>
          </a:p>
          <a:p>
            <a:pPr marL="539749" lvl="1" indent="-269875" algn="l">
              <a:lnSpc>
                <a:spcPts val="3499"/>
              </a:lnSpc>
              <a:buFont typeface="Arial"/>
              <a:buChar char="•"/>
            </a:pPr>
            <a:r>
              <a:rPr lang="en-US" sz="2499" dirty="0">
                <a:solidFill>
                  <a:srgbClr val="000000"/>
                </a:solidFill>
                <a:latin typeface="Open Sans 1"/>
                <a:ea typeface="Open Sans 1"/>
                <a:cs typeface="Open Sans 1"/>
                <a:sym typeface="Open Sans 1"/>
              </a:rPr>
              <a:t>No </a:t>
            </a:r>
            <a:r>
              <a:rPr lang="en-US" sz="2499" b="1" dirty="0">
                <a:solidFill>
                  <a:srgbClr val="000000"/>
                </a:solidFill>
                <a:latin typeface="Open Sans 1 Bold"/>
                <a:ea typeface="Open Sans 1 Bold"/>
                <a:cs typeface="Open Sans 1 Bold"/>
                <a:sym typeface="Open Sans 1 Bold"/>
              </a:rPr>
              <a:t>active outreach</a:t>
            </a:r>
          </a:p>
          <a:p>
            <a:pPr marL="1079499" lvl="2" indent="-359833" algn="l">
              <a:lnSpc>
                <a:spcPts val="3499"/>
              </a:lnSpc>
              <a:buFont typeface="Arial"/>
              <a:buChar char="⚬"/>
            </a:pPr>
            <a:r>
              <a:rPr lang="en-US" sz="2499" dirty="0">
                <a:solidFill>
                  <a:srgbClr val="000000"/>
                </a:solidFill>
                <a:latin typeface="Open Sans 1"/>
                <a:ea typeface="Open Sans 1"/>
                <a:cs typeface="Open Sans 1"/>
                <a:sym typeface="Open Sans 1"/>
              </a:rPr>
              <a:t>But handing out leaflets significantly raises enrollment </a:t>
            </a:r>
          </a:p>
        </p:txBody>
      </p:sp>
      <p:sp>
        <p:nvSpPr>
          <p:cNvPr id="15" name="TextBox 15"/>
          <p:cNvSpPr txBox="1"/>
          <p:nvPr/>
        </p:nvSpPr>
        <p:spPr>
          <a:xfrm>
            <a:off x="13266122" y="5988815"/>
            <a:ext cx="1972698" cy="422275"/>
          </a:xfrm>
          <a:prstGeom prst="rect">
            <a:avLst/>
          </a:prstGeom>
        </p:spPr>
        <p:txBody>
          <a:bodyPr lIns="0" tIns="0" rIns="0" bIns="0" rtlCol="0" anchor="t">
            <a:spAutoFit/>
          </a:bodyPr>
          <a:lstStyle/>
          <a:p>
            <a:pPr algn="l">
              <a:lnSpc>
                <a:spcPts val="3499"/>
              </a:lnSpc>
            </a:pPr>
            <a:r>
              <a:rPr lang="en-US" sz="2499" b="1">
                <a:solidFill>
                  <a:srgbClr val="811D99"/>
                </a:solidFill>
                <a:latin typeface="Open Sans 1 Bold"/>
                <a:ea typeface="Open Sans 1 Bold"/>
                <a:cs typeface="Open Sans 1 Bold"/>
                <a:sym typeface="Open Sans 1 Bold"/>
              </a:rPr>
              <a:t>3% and 90%</a:t>
            </a:r>
          </a:p>
        </p:txBody>
      </p:sp>
      <p:sp>
        <p:nvSpPr>
          <p:cNvPr id="16" name="TextBox 16"/>
          <p:cNvSpPr txBox="1"/>
          <p:nvPr/>
        </p:nvSpPr>
        <p:spPr>
          <a:xfrm>
            <a:off x="13623112" y="6424363"/>
            <a:ext cx="339923" cy="367408"/>
          </a:xfrm>
          <a:prstGeom prst="rect">
            <a:avLst/>
          </a:prstGeom>
        </p:spPr>
        <p:txBody>
          <a:bodyPr lIns="0" tIns="0" rIns="0" bIns="0" rtlCol="0" anchor="t">
            <a:spAutoFit/>
          </a:bodyPr>
          <a:lstStyle/>
          <a:p>
            <a:pPr algn="ctr">
              <a:lnSpc>
                <a:spcPts val="3220"/>
              </a:lnSpc>
              <a:spcBef>
                <a:spcPct val="0"/>
              </a:spcBef>
            </a:pPr>
            <a:r>
              <a:rPr lang="en-US" dirty="0">
                <a:solidFill>
                  <a:srgbClr val="000000"/>
                </a:solidFill>
                <a:latin typeface="Open Sans 1"/>
                <a:ea typeface="Open Sans 1"/>
                <a:cs typeface="Open Sans 1"/>
                <a:sym typeface="Open Sans 1"/>
              </a:rPr>
              <a:t>(4)</a:t>
            </a:r>
          </a:p>
        </p:txBody>
      </p:sp>
      <p:sp>
        <p:nvSpPr>
          <p:cNvPr id="17" name="TextBox 17"/>
          <p:cNvSpPr txBox="1"/>
          <p:nvPr/>
        </p:nvSpPr>
        <p:spPr>
          <a:xfrm>
            <a:off x="2872449" y="4572595"/>
            <a:ext cx="5332958" cy="612394"/>
          </a:xfrm>
          <a:prstGeom prst="rect">
            <a:avLst/>
          </a:prstGeom>
        </p:spPr>
        <p:txBody>
          <a:bodyPr lIns="0" tIns="0" rIns="0" bIns="0" rtlCol="0" anchor="t">
            <a:spAutoFit/>
          </a:bodyPr>
          <a:lstStyle/>
          <a:p>
            <a:pPr algn="l">
              <a:lnSpc>
                <a:spcPts val="5095"/>
              </a:lnSpc>
              <a:spcBef>
                <a:spcPct val="0"/>
              </a:spcBef>
            </a:pPr>
            <a:r>
              <a:rPr lang="en-US" sz="3639" b="1" u="none" strike="noStrike">
                <a:solidFill>
                  <a:srgbClr val="811D99"/>
                </a:solidFill>
                <a:latin typeface="Open Sans 1 Bold"/>
                <a:ea typeface="Open Sans 1 Bold"/>
                <a:cs typeface="Open Sans 1 Bold"/>
                <a:sym typeface="Open Sans 1 Bold"/>
              </a:rPr>
              <a:t>Who is the scheme for?</a:t>
            </a:r>
          </a:p>
        </p:txBody>
      </p:sp>
      <p:sp>
        <p:nvSpPr>
          <p:cNvPr id="18" name="TextBox 18"/>
          <p:cNvSpPr txBox="1"/>
          <p:nvPr/>
        </p:nvSpPr>
        <p:spPr>
          <a:xfrm>
            <a:off x="11354434" y="4572595"/>
            <a:ext cx="2789276" cy="612394"/>
          </a:xfrm>
          <a:prstGeom prst="rect">
            <a:avLst/>
          </a:prstGeom>
        </p:spPr>
        <p:txBody>
          <a:bodyPr lIns="0" tIns="0" rIns="0" bIns="0" rtlCol="0" anchor="t">
            <a:spAutoFit/>
          </a:bodyPr>
          <a:lstStyle/>
          <a:p>
            <a:pPr marL="0" lvl="0" indent="0" algn="ctr">
              <a:lnSpc>
                <a:spcPts val="5095"/>
              </a:lnSpc>
              <a:spcBef>
                <a:spcPct val="0"/>
              </a:spcBef>
            </a:pPr>
            <a:r>
              <a:rPr lang="en-US" sz="3639" b="1" u="none" strike="noStrike">
                <a:solidFill>
                  <a:srgbClr val="811D99"/>
                </a:solidFill>
                <a:latin typeface="Open Sans 1 Bold"/>
                <a:ea typeface="Open Sans 1 Bold"/>
                <a:cs typeface="Open Sans 1 Bold"/>
                <a:sym typeface="Open Sans 1 Bold"/>
              </a:rPr>
              <a:t>Enrollment </a:t>
            </a:r>
          </a:p>
        </p:txBody>
      </p:sp>
      <p:sp>
        <p:nvSpPr>
          <p:cNvPr id="19" name="Freeform 19"/>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6"/>
            <a:stretch>
              <a:fillRect/>
            </a:stretch>
          </a:blipFill>
        </p:spPr>
        <p:txBody>
          <a:bodyPr/>
          <a:lstStyle/>
          <a:p>
            <a:endParaRPr lang="nl-N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30379" y="2488705"/>
            <a:ext cx="1197348" cy="1194354"/>
          </a:xfrm>
          <a:custGeom>
            <a:avLst/>
            <a:gdLst/>
            <a:ahLst/>
            <a:cxnLst/>
            <a:rect l="l" t="t" r="r" b="b"/>
            <a:pathLst>
              <a:path w="1197348" h="1194354">
                <a:moveTo>
                  <a:pt x="0" y="0"/>
                </a:moveTo>
                <a:lnTo>
                  <a:pt x="1197348" y="0"/>
                </a:lnTo>
                <a:lnTo>
                  <a:pt x="1197348" y="1194354"/>
                </a:lnTo>
                <a:lnTo>
                  <a:pt x="0" y="11943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3" name="Group 3"/>
          <p:cNvGrpSpPr/>
          <p:nvPr/>
        </p:nvGrpSpPr>
        <p:grpSpPr>
          <a:xfrm>
            <a:off x="9576987" y="4725580"/>
            <a:ext cx="6692120" cy="3093755"/>
            <a:chOff x="0" y="0"/>
            <a:chExt cx="984765" cy="455255"/>
          </a:xfrm>
        </p:grpSpPr>
        <p:sp>
          <p:nvSpPr>
            <p:cNvPr id="4" name="Freeform 4"/>
            <p:cNvSpPr/>
            <p:nvPr/>
          </p:nvSpPr>
          <p:spPr>
            <a:xfrm>
              <a:off x="0" y="0"/>
              <a:ext cx="984765" cy="455255"/>
            </a:xfrm>
            <a:custGeom>
              <a:avLst/>
              <a:gdLst/>
              <a:ahLst/>
              <a:cxnLst/>
              <a:rect l="l" t="t" r="r" b="b"/>
              <a:pathLst>
                <a:path w="984765" h="455255">
                  <a:moveTo>
                    <a:pt x="54373" y="0"/>
                  </a:moveTo>
                  <a:lnTo>
                    <a:pt x="930392" y="0"/>
                  </a:lnTo>
                  <a:cubicBezTo>
                    <a:pt x="960421" y="0"/>
                    <a:pt x="984765" y="24344"/>
                    <a:pt x="984765" y="54373"/>
                  </a:cubicBezTo>
                  <a:lnTo>
                    <a:pt x="984765" y="400882"/>
                  </a:lnTo>
                  <a:cubicBezTo>
                    <a:pt x="984765" y="430911"/>
                    <a:pt x="960421" y="455255"/>
                    <a:pt x="930392" y="455255"/>
                  </a:cubicBezTo>
                  <a:lnTo>
                    <a:pt x="54373" y="455255"/>
                  </a:lnTo>
                  <a:cubicBezTo>
                    <a:pt x="24344" y="455255"/>
                    <a:pt x="0" y="430911"/>
                    <a:pt x="0" y="400882"/>
                  </a:cubicBezTo>
                  <a:lnTo>
                    <a:pt x="0" y="54373"/>
                  </a:lnTo>
                  <a:cubicBezTo>
                    <a:pt x="0" y="24344"/>
                    <a:pt x="24344" y="0"/>
                    <a:pt x="54373" y="0"/>
                  </a:cubicBezTo>
                  <a:close/>
                </a:path>
              </a:pathLst>
            </a:custGeom>
            <a:solidFill>
              <a:srgbClr val="FAD062"/>
            </a:solidFill>
          </p:spPr>
          <p:txBody>
            <a:bodyPr/>
            <a:lstStyle/>
            <a:p>
              <a:endParaRPr lang="nl-NL"/>
            </a:p>
          </p:txBody>
        </p:sp>
        <p:sp>
          <p:nvSpPr>
            <p:cNvPr id="5" name="TextBox 5"/>
            <p:cNvSpPr txBox="1"/>
            <p:nvPr/>
          </p:nvSpPr>
          <p:spPr>
            <a:xfrm>
              <a:off x="0" y="-28575"/>
              <a:ext cx="984765" cy="483830"/>
            </a:xfrm>
            <a:prstGeom prst="rect">
              <a:avLst/>
            </a:prstGeom>
          </p:spPr>
          <p:txBody>
            <a:bodyPr lIns="51846" tIns="51846" rIns="51846" bIns="51846" rtlCol="0" anchor="ctr"/>
            <a:lstStyle/>
            <a:p>
              <a:pPr algn="ctr">
                <a:lnSpc>
                  <a:spcPts val="2545"/>
                </a:lnSpc>
              </a:pPr>
              <a:endParaRPr/>
            </a:p>
          </p:txBody>
        </p:sp>
      </p:grpSp>
      <p:sp>
        <p:nvSpPr>
          <p:cNvPr id="6" name="Freeform 6"/>
          <p:cNvSpPr/>
          <p:nvPr/>
        </p:nvSpPr>
        <p:spPr>
          <a:xfrm>
            <a:off x="4617369" y="2339350"/>
            <a:ext cx="1152231" cy="1343709"/>
          </a:xfrm>
          <a:custGeom>
            <a:avLst/>
            <a:gdLst/>
            <a:ahLst/>
            <a:cxnLst/>
            <a:rect l="l" t="t" r="r" b="b"/>
            <a:pathLst>
              <a:path w="1152231" h="1343709">
                <a:moveTo>
                  <a:pt x="0" y="0"/>
                </a:moveTo>
                <a:lnTo>
                  <a:pt x="1152231" y="0"/>
                </a:lnTo>
                <a:lnTo>
                  <a:pt x="1152231" y="1343709"/>
                </a:lnTo>
                <a:lnTo>
                  <a:pt x="0" y="1343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grpSp>
        <p:nvGrpSpPr>
          <p:cNvPr id="7" name="Group 7"/>
          <p:cNvGrpSpPr/>
          <p:nvPr/>
        </p:nvGrpSpPr>
        <p:grpSpPr>
          <a:xfrm>
            <a:off x="2058255" y="4725580"/>
            <a:ext cx="6841221" cy="3093755"/>
            <a:chOff x="0" y="0"/>
            <a:chExt cx="1269297" cy="574005"/>
          </a:xfrm>
        </p:grpSpPr>
        <p:sp>
          <p:nvSpPr>
            <p:cNvPr id="8" name="Freeform 8"/>
            <p:cNvSpPr/>
            <p:nvPr/>
          </p:nvSpPr>
          <p:spPr>
            <a:xfrm>
              <a:off x="0" y="0"/>
              <a:ext cx="1269297" cy="574005"/>
            </a:xfrm>
            <a:custGeom>
              <a:avLst/>
              <a:gdLst/>
              <a:ahLst/>
              <a:cxnLst/>
              <a:rect l="l" t="t" r="r" b="b"/>
              <a:pathLst>
                <a:path w="1269297" h="574005">
                  <a:moveTo>
                    <a:pt x="53188" y="0"/>
                  </a:moveTo>
                  <a:lnTo>
                    <a:pt x="1216109" y="0"/>
                  </a:lnTo>
                  <a:cubicBezTo>
                    <a:pt x="1230215" y="0"/>
                    <a:pt x="1243743" y="5604"/>
                    <a:pt x="1253718" y="15578"/>
                  </a:cubicBezTo>
                  <a:cubicBezTo>
                    <a:pt x="1263693" y="25553"/>
                    <a:pt x="1269297" y="39082"/>
                    <a:pt x="1269297" y="53188"/>
                  </a:cubicBezTo>
                  <a:lnTo>
                    <a:pt x="1269297" y="520817"/>
                  </a:lnTo>
                  <a:cubicBezTo>
                    <a:pt x="1269297" y="550192"/>
                    <a:pt x="1245483" y="574005"/>
                    <a:pt x="1216109" y="574005"/>
                  </a:cubicBezTo>
                  <a:lnTo>
                    <a:pt x="53188" y="574005"/>
                  </a:lnTo>
                  <a:cubicBezTo>
                    <a:pt x="39082" y="574005"/>
                    <a:pt x="25553" y="568401"/>
                    <a:pt x="15578" y="558426"/>
                  </a:cubicBezTo>
                  <a:cubicBezTo>
                    <a:pt x="5604" y="548452"/>
                    <a:pt x="0" y="534923"/>
                    <a:pt x="0" y="520817"/>
                  </a:cubicBezTo>
                  <a:lnTo>
                    <a:pt x="0" y="53188"/>
                  </a:lnTo>
                  <a:cubicBezTo>
                    <a:pt x="0" y="23813"/>
                    <a:pt x="23813" y="0"/>
                    <a:pt x="53188" y="0"/>
                  </a:cubicBezTo>
                  <a:close/>
                </a:path>
              </a:pathLst>
            </a:custGeom>
            <a:solidFill>
              <a:srgbClr val="FAD062"/>
            </a:solidFill>
          </p:spPr>
          <p:txBody>
            <a:bodyPr/>
            <a:lstStyle/>
            <a:p>
              <a:endParaRPr lang="nl-NL"/>
            </a:p>
          </p:txBody>
        </p:sp>
        <p:sp>
          <p:nvSpPr>
            <p:cNvPr id="9" name="TextBox 9"/>
            <p:cNvSpPr txBox="1"/>
            <p:nvPr/>
          </p:nvSpPr>
          <p:spPr>
            <a:xfrm>
              <a:off x="0" y="-28575"/>
              <a:ext cx="1269297" cy="602580"/>
            </a:xfrm>
            <a:prstGeom prst="rect">
              <a:avLst/>
            </a:prstGeom>
          </p:spPr>
          <p:txBody>
            <a:bodyPr lIns="41120" tIns="41120" rIns="41120" bIns="41120" rtlCol="0" anchor="ctr"/>
            <a:lstStyle/>
            <a:p>
              <a:pPr algn="ctr">
                <a:lnSpc>
                  <a:spcPts val="2545"/>
                </a:lnSpc>
              </a:pPr>
              <a:endParaRPr/>
            </a:p>
          </p:txBody>
        </p:sp>
      </p:grpSp>
      <p:sp>
        <p:nvSpPr>
          <p:cNvPr id="10" name="Freeform 10"/>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6"/>
            <a:stretch>
              <a:fillRect/>
            </a:stretch>
          </a:blipFill>
        </p:spPr>
        <p:txBody>
          <a:bodyPr/>
          <a:lstStyle/>
          <a:p>
            <a:endParaRPr lang="nl-NL"/>
          </a:p>
        </p:txBody>
      </p:sp>
      <p:sp>
        <p:nvSpPr>
          <p:cNvPr id="11" name="TextBox 11"/>
          <p:cNvSpPr txBox="1"/>
          <p:nvPr/>
        </p:nvSpPr>
        <p:spPr>
          <a:xfrm>
            <a:off x="9576987" y="4827838"/>
            <a:ext cx="6507607" cy="2975173"/>
          </a:xfrm>
          <a:prstGeom prst="rect">
            <a:avLst/>
          </a:prstGeom>
        </p:spPr>
        <p:txBody>
          <a:bodyPr lIns="0" tIns="0" rIns="0" bIns="0" rtlCol="0" anchor="t">
            <a:spAutoFit/>
          </a:bodyPr>
          <a:lstStyle/>
          <a:p>
            <a:pPr marL="539330" lvl="1" indent="-269665" algn="l">
              <a:lnSpc>
                <a:spcPts val="2897"/>
              </a:lnSpc>
              <a:buFont typeface="Arial"/>
              <a:buChar char="•"/>
            </a:pPr>
            <a:r>
              <a:rPr lang="en-US" sz="2498" b="1" dirty="0">
                <a:solidFill>
                  <a:srgbClr val="000000"/>
                </a:solidFill>
                <a:latin typeface="Open Sans 2 Bold"/>
                <a:ea typeface="Open Sans 2 Bold"/>
                <a:cs typeface="Open Sans 2 Bold"/>
                <a:sym typeface="Open Sans 2 Bold"/>
              </a:rPr>
              <a:t>Insurers</a:t>
            </a:r>
          </a:p>
          <a:p>
            <a:pPr marL="1078660" lvl="2" indent="-359553" algn="l">
              <a:lnSpc>
                <a:spcPts val="2897"/>
              </a:lnSpc>
              <a:buFont typeface="Arial"/>
              <a:buChar char="⚬"/>
            </a:pPr>
            <a:r>
              <a:rPr lang="en-US" sz="2498" dirty="0">
                <a:solidFill>
                  <a:srgbClr val="000000"/>
                </a:solidFill>
                <a:latin typeface="Open Sans 2"/>
                <a:ea typeface="Open Sans 2"/>
                <a:cs typeface="Open Sans 2"/>
                <a:sym typeface="Open Sans 2"/>
              </a:rPr>
              <a:t>Competitive bidding </a:t>
            </a:r>
            <a:r>
              <a:rPr lang="en-US" sz="2800" b="1" dirty="0">
                <a:solidFill>
                  <a:srgbClr val="000000"/>
                </a:solidFill>
                <a:latin typeface="Open Sans 2"/>
                <a:ea typeface="Open Sans 2"/>
                <a:cs typeface="Open Sans 2"/>
                <a:sym typeface="Open Sans 2"/>
              </a:rPr>
              <a:t>⟶</a:t>
            </a:r>
            <a:r>
              <a:rPr lang="en-US" sz="2498" dirty="0">
                <a:solidFill>
                  <a:srgbClr val="000000"/>
                </a:solidFill>
                <a:latin typeface="Open Sans 2"/>
                <a:ea typeface="Open Sans 2"/>
                <a:cs typeface="Open Sans 2"/>
                <a:sym typeface="Open Sans 2"/>
              </a:rPr>
              <a:t> lowest price, </a:t>
            </a:r>
            <a:r>
              <a:rPr lang="en-US" sz="2498" b="1" dirty="0">
                <a:solidFill>
                  <a:srgbClr val="000000"/>
                </a:solidFill>
                <a:latin typeface="Open Sans 2 Bold"/>
                <a:ea typeface="Open Sans 2 Bold"/>
                <a:cs typeface="Open Sans 2 Bold"/>
                <a:sym typeface="Open Sans 2 Bold"/>
              </a:rPr>
              <a:t>but quality?</a:t>
            </a:r>
          </a:p>
          <a:p>
            <a:pPr marL="1078660" lvl="2" indent="-359553" algn="l">
              <a:lnSpc>
                <a:spcPts val="2897"/>
              </a:lnSpc>
              <a:buFont typeface="Arial"/>
              <a:buChar char="⚬"/>
            </a:pPr>
            <a:r>
              <a:rPr lang="en-US" sz="2498" dirty="0">
                <a:solidFill>
                  <a:srgbClr val="000000"/>
                </a:solidFill>
                <a:latin typeface="Open Sans 2"/>
                <a:ea typeface="Open Sans 2"/>
                <a:cs typeface="Open Sans 2"/>
                <a:sym typeface="Open Sans 2"/>
              </a:rPr>
              <a:t>Enrolling many households</a:t>
            </a:r>
          </a:p>
          <a:p>
            <a:pPr marL="539330" lvl="1" indent="-269665" algn="l">
              <a:lnSpc>
                <a:spcPts val="2897"/>
              </a:lnSpc>
              <a:buFont typeface="Arial"/>
              <a:buChar char="•"/>
            </a:pPr>
            <a:r>
              <a:rPr lang="en-US" sz="2498" b="1" dirty="0">
                <a:solidFill>
                  <a:srgbClr val="000000"/>
                </a:solidFill>
                <a:latin typeface="Open Sans 2 Bold"/>
                <a:ea typeface="Open Sans 2 Bold"/>
                <a:cs typeface="Open Sans 2 Bold"/>
                <a:sym typeface="Open Sans 2 Bold"/>
              </a:rPr>
              <a:t>Hospitals</a:t>
            </a:r>
            <a:r>
              <a:rPr lang="en-US" sz="2498" b="1" dirty="0">
                <a:solidFill>
                  <a:srgbClr val="811D99"/>
                </a:solidFill>
                <a:latin typeface="Open Sans 2 Bold"/>
                <a:ea typeface="Open Sans 2 Bold"/>
                <a:cs typeface="Open Sans 2 Bold"/>
                <a:sym typeface="Open Sans 2 Bold"/>
              </a:rPr>
              <a:t> </a:t>
            </a:r>
          </a:p>
          <a:p>
            <a:pPr marL="1078660" lvl="2" indent="-359553" algn="l">
              <a:lnSpc>
                <a:spcPts val="2897"/>
              </a:lnSpc>
              <a:buFont typeface="Arial"/>
              <a:buChar char="⚬"/>
            </a:pPr>
            <a:r>
              <a:rPr lang="en-US" sz="2498" dirty="0">
                <a:solidFill>
                  <a:srgbClr val="000000"/>
                </a:solidFill>
                <a:latin typeface="Open Sans 2"/>
                <a:ea typeface="Open Sans 2"/>
                <a:cs typeface="Open Sans 2"/>
                <a:sym typeface="Open Sans 2"/>
              </a:rPr>
              <a:t>Slow reimbursements </a:t>
            </a:r>
          </a:p>
          <a:p>
            <a:pPr marL="1078660" lvl="2" indent="-359553" algn="l">
              <a:lnSpc>
                <a:spcPts val="2897"/>
              </a:lnSpc>
              <a:spcBef>
                <a:spcPct val="0"/>
              </a:spcBef>
              <a:buFont typeface="Arial"/>
              <a:buChar char="⚬"/>
            </a:pPr>
            <a:r>
              <a:rPr lang="en-US" sz="2498" dirty="0">
                <a:solidFill>
                  <a:srgbClr val="000000"/>
                </a:solidFill>
                <a:latin typeface="Open Sans 2"/>
                <a:ea typeface="Open Sans 2"/>
                <a:cs typeface="Open Sans 2"/>
                <a:sym typeface="Open Sans 2"/>
              </a:rPr>
              <a:t>Refusing patients, medicine/tests outside hospital</a:t>
            </a:r>
          </a:p>
        </p:txBody>
      </p:sp>
      <p:sp>
        <p:nvSpPr>
          <p:cNvPr id="12" name="TextBox 12"/>
          <p:cNvSpPr txBox="1"/>
          <p:nvPr/>
        </p:nvSpPr>
        <p:spPr>
          <a:xfrm>
            <a:off x="11501108" y="3844984"/>
            <a:ext cx="2817154" cy="629044"/>
          </a:xfrm>
          <a:prstGeom prst="rect">
            <a:avLst/>
          </a:prstGeom>
        </p:spPr>
        <p:txBody>
          <a:bodyPr wrap="square" lIns="0" tIns="0" rIns="0" bIns="0" rtlCol="0" anchor="t">
            <a:spAutoFit/>
          </a:bodyPr>
          <a:lstStyle/>
          <a:p>
            <a:pPr algn="ctr">
              <a:lnSpc>
                <a:spcPts val="5197"/>
              </a:lnSpc>
              <a:spcBef>
                <a:spcPct val="0"/>
              </a:spcBef>
            </a:pPr>
            <a:r>
              <a:rPr lang="en-US" sz="3712" b="1" dirty="0">
                <a:solidFill>
                  <a:srgbClr val="811D99"/>
                </a:solidFill>
                <a:latin typeface="Open Sans 1 Bold"/>
                <a:ea typeface="Open Sans 1 Bold"/>
                <a:cs typeface="Open Sans 1 Bold"/>
                <a:sym typeface="Open Sans 1 Bold"/>
              </a:rPr>
              <a:t>Supply side</a:t>
            </a:r>
          </a:p>
        </p:txBody>
      </p:sp>
      <p:sp>
        <p:nvSpPr>
          <p:cNvPr id="13" name="TextBox 13"/>
          <p:cNvSpPr txBox="1"/>
          <p:nvPr/>
        </p:nvSpPr>
        <p:spPr>
          <a:xfrm>
            <a:off x="8994791" y="7921593"/>
            <a:ext cx="7829788" cy="431400"/>
          </a:xfrm>
          <a:prstGeom prst="rect">
            <a:avLst/>
          </a:prstGeom>
        </p:spPr>
        <p:txBody>
          <a:bodyPr wrap="square" lIns="0" tIns="0" rIns="0" bIns="0" rtlCol="0" anchor="t">
            <a:spAutoFit/>
          </a:bodyPr>
          <a:lstStyle/>
          <a:p>
            <a:pPr algn="ctr">
              <a:lnSpc>
                <a:spcPts val="3637"/>
              </a:lnSpc>
            </a:pPr>
            <a:r>
              <a:rPr lang="en-US" sz="2598" b="1" dirty="0">
                <a:solidFill>
                  <a:srgbClr val="811D99"/>
                </a:solidFill>
                <a:latin typeface="Open Sans 1 Bold"/>
                <a:ea typeface="Open Sans 1 Bold"/>
                <a:cs typeface="Open Sans 1 Bold"/>
                <a:sym typeface="Open Sans 1 Bold"/>
              </a:rPr>
              <a:t>Expected  = 250 million </a:t>
            </a:r>
            <a:r>
              <a:rPr lang="en-US" sz="2800" dirty="0">
                <a:solidFill>
                  <a:srgbClr val="811D99"/>
                </a:solidFill>
                <a:latin typeface="Open Sans 1 Bold"/>
                <a:ea typeface="Open Sans 1 Bold"/>
                <a:cs typeface="Open Sans 1 Bold"/>
                <a:sym typeface="Open Sans 1 Bold"/>
              </a:rPr>
              <a:t>⟶</a:t>
            </a:r>
            <a:r>
              <a:rPr lang="en-US" sz="2598" b="1" dirty="0">
                <a:solidFill>
                  <a:srgbClr val="811D99"/>
                </a:solidFill>
                <a:latin typeface="Open Sans 1 Bold"/>
                <a:ea typeface="Open Sans 1 Bold"/>
                <a:cs typeface="Open Sans 1 Bold"/>
                <a:sym typeface="Open Sans 1 Bold"/>
              </a:rPr>
              <a:t> Reality = 5.8 Million</a:t>
            </a:r>
          </a:p>
        </p:txBody>
      </p:sp>
      <p:sp>
        <p:nvSpPr>
          <p:cNvPr id="14" name="TextBox 14"/>
          <p:cNvSpPr txBox="1"/>
          <p:nvPr/>
        </p:nvSpPr>
        <p:spPr>
          <a:xfrm>
            <a:off x="1028700" y="923925"/>
            <a:ext cx="3467100" cy="863600"/>
          </a:xfrm>
          <a:prstGeom prst="rect">
            <a:avLst/>
          </a:prstGeom>
        </p:spPr>
        <p:txBody>
          <a:bodyPr wrap="square" lIns="0" tIns="0" rIns="0" bIns="0" rtlCol="0" anchor="t">
            <a:spAutoFit/>
          </a:bodyPr>
          <a:lstStyle/>
          <a:p>
            <a:pPr algn="ctr">
              <a:lnSpc>
                <a:spcPts val="7000"/>
              </a:lnSpc>
            </a:pPr>
            <a:r>
              <a:rPr lang="en-US" sz="5000" b="1" dirty="0">
                <a:solidFill>
                  <a:srgbClr val="811D99"/>
                </a:solidFill>
                <a:latin typeface="Open Sans 1 Bold"/>
                <a:ea typeface="Open Sans 1 Bold"/>
                <a:cs typeface="Open Sans 1 Bold"/>
                <a:sym typeface="Open Sans 1 Bold"/>
              </a:rPr>
              <a:t>Incentives</a:t>
            </a:r>
          </a:p>
        </p:txBody>
      </p:sp>
      <p:sp>
        <p:nvSpPr>
          <p:cNvPr id="15" name="TextBox 15"/>
          <p:cNvSpPr txBox="1"/>
          <p:nvPr/>
        </p:nvSpPr>
        <p:spPr>
          <a:xfrm>
            <a:off x="2342750" y="4891822"/>
            <a:ext cx="6272232" cy="2613074"/>
          </a:xfrm>
          <a:prstGeom prst="rect">
            <a:avLst/>
          </a:prstGeom>
        </p:spPr>
        <p:txBody>
          <a:bodyPr lIns="0" tIns="0" rIns="0" bIns="0" rtlCol="0" anchor="t">
            <a:spAutoFit/>
          </a:bodyPr>
          <a:lstStyle/>
          <a:p>
            <a:pPr marL="539330" lvl="1" indent="-269665" algn="l">
              <a:lnSpc>
                <a:spcPts val="3497"/>
              </a:lnSpc>
              <a:buFont typeface="Arial"/>
              <a:buChar char="•"/>
            </a:pPr>
            <a:r>
              <a:rPr lang="en-US" sz="2498" b="1">
                <a:solidFill>
                  <a:srgbClr val="000000"/>
                </a:solidFill>
                <a:latin typeface="Open Sans 1 Bold"/>
                <a:ea typeface="Open Sans 1 Bold"/>
                <a:cs typeface="Open Sans 1 Bold"/>
                <a:sym typeface="Open Sans 1 Bold"/>
              </a:rPr>
              <a:t>No payment </a:t>
            </a:r>
            <a:r>
              <a:rPr lang="en-US" sz="2498">
                <a:solidFill>
                  <a:srgbClr val="000000"/>
                </a:solidFill>
                <a:latin typeface="Open Sans 1"/>
                <a:ea typeface="Open Sans 1"/>
                <a:cs typeface="Open Sans 1"/>
                <a:sym typeface="Open Sans 1"/>
              </a:rPr>
              <a:t>at the door</a:t>
            </a:r>
          </a:p>
          <a:p>
            <a:pPr marL="539330" lvl="1" indent="-269665" algn="l">
              <a:lnSpc>
                <a:spcPts val="3497"/>
              </a:lnSpc>
              <a:buFont typeface="Arial"/>
              <a:buChar char="•"/>
            </a:pPr>
            <a:r>
              <a:rPr lang="en-US" sz="2498">
                <a:solidFill>
                  <a:srgbClr val="000000"/>
                </a:solidFill>
                <a:latin typeface="Open Sans 1"/>
                <a:ea typeface="Open Sans 1"/>
                <a:cs typeface="Open Sans 1"/>
                <a:sym typeface="Open Sans 1"/>
              </a:rPr>
              <a:t>Coverage </a:t>
            </a:r>
            <a:r>
              <a:rPr lang="en-US" sz="2498" b="1">
                <a:solidFill>
                  <a:srgbClr val="000000"/>
                </a:solidFill>
                <a:latin typeface="Open Sans 1 Bold"/>
                <a:ea typeface="Open Sans 1 Bold"/>
                <a:cs typeface="Open Sans 1 Bold"/>
                <a:sym typeface="Open Sans 1 Bold"/>
              </a:rPr>
              <a:t>725+</a:t>
            </a:r>
            <a:r>
              <a:rPr lang="en-US" sz="2498">
                <a:solidFill>
                  <a:srgbClr val="000000"/>
                </a:solidFill>
                <a:latin typeface="Open Sans 1"/>
                <a:ea typeface="Open Sans 1"/>
                <a:cs typeface="Open Sans 1"/>
                <a:sym typeface="Open Sans 1"/>
              </a:rPr>
              <a:t> procedures (including pre-existing conditions)</a:t>
            </a:r>
          </a:p>
          <a:p>
            <a:pPr marL="539330" lvl="1" indent="-269665" algn="l">
              <a:lnSpc>
                <a:spcPts val="3497"/>
              </a:lnSpc>
              <a:buFont typeface="Arial"/>
              <a:buChar char="•"/>
            </a:pPr>
            <a:r>
              <a:rPr lang="en-US" sz="2498" b="1">
                <a:solidFill>
                  <a:srgbClr val="000000"/>
                </a:solidFill>
                <a:latin typeface="Open Sans 1 Bold"/>
                <a:ea typeface="Open Sans 1 Bold"/>
                <a:cs typeface="Open Sans 1 Bold"/>
                <a:sym typeface="Open Sans 1 Bold"/>
              </a:rPr>
              <a:t>1000 rupees</a:t>
            </a:r>
            <a:r>
              <a:rPr lang="en-US" sz="2498">
                <a:solidFill>
                  <a:srgbClr val="811D99"/>
                </a:solidFill>
                <a:latin typeface="Open Sans 1"/>
                <a:ea typeface="Open Sans 1"/>
                <a:cs typeface="Open Sans 1"/>
                <a:sym typeface="Open Sans 1"/>
              </a:rPr>
              <a:t> </a:t>
            </a:r>
            <a:r>
              <a:rPr lang="en-US" sz="2498">
                <a:solidFill>
                  <a:srgbClr val="000000"/>
                </a:solidFill>
                <a:latin typeface="Open Sans 1"/>
                <a:ea typeface="Open Sans 1"/>
                <a:cs typeface="Open Sans 1"/>
                <a:sym typeface="Open Sans 1"/>
              </a:rPr>
              <a:t>for</a:t>
            </a:r>
            <a:r>
              <a:rPr lang="en-US" sz="2498">
                <a:solidFill>
                  <a:srgbClr val="811D99"/>
                </a:solidFill>
                <a:latin typeface="Open Sans 1"/>
                <a:ea typeface="Open Sans 1"/>
                <a:cs typeface="Open Sans 1"/>
                <a:sym typeface="Open Sans 1"/>
              </a:rPr>
              <a:t> </a:t>
            </a:r>
            <a:r>
              <a:rPr lang="en-US" sz="2498">
                <a:solidFill>
                  <a:srgbClr val="000000"/>
                </a:solidFill>
                <a:latin typeface="Open Sans 1"/>
                <a:ea typeface="Open Sans 1"/>
                <a:cs typeface="Open Sans 1"/>
                <a:sym typeface="Open Sans 1"/>
              </a:rPr>
              <a:t>transport costs</a:t>
            </a:r>
          </a:p>
          <a:p>
            <a:pPr marL="539330" lvl="1" indent="-269665" algn="l">
              <a:lnSpc>
                <a:spcPts val="3497"/>
              </a:lnSpc>
              <a:buFont typeface="Arial"/>
              <a:buChar char="•"/>
            </a:pPr>
            <a:r>
              <a:rPr lang="en-US" sz="2498">
                <a:solidFill>
                  <a:srgbClr val="000000"/>
                </a:solidFill>
                <a:latin typeface="Open Sans 1"/>
                <a:ea typeface="Open Sans 1"/>
                <a:cs typeface="Open Sans 1"/>
                <a:sym typeface="Open Sans 1"/>
              </a:rPr>
              <a:t>Registration fee </a:t>
            </a:r>
            <a:r>
              <a:rPr lang="en-US" sz="2498" b="1">
                <a:solidFill>
                  <a:srgbClr val="000000"/>
                </a:solidFill>
                <a:latin typeface="Open Sans 1 Bold"/>
                <a:ea typeface="Open Sans 1 Bold"/>
                <a:cs typeface="Open Sans 1 Bold"/>
                <a:sym typeface="Open Sans 1 Bold"/>
              </a:rPr>
              <a:t>(30 cents)</a:t>
            </a:r>
          </a:p>
          <a:p>
            <a:pPr marL="539330" lvl="1" indent="-269665" algn="l">
              <a:lnSpc>
                <a:spcPts val="3497"/>
              </a:lnSpc>
              <a:buFont typeface="Arial"/>
              <a:buChar char="•"/>
            </a:pPr>
            <a:r>
              <a:rPr lang="en-US" sz="2498" b="1">
                <a:solidFill>
                  <a:srgbClr val="000000"/>
                </a:solidFill>
                <a:latin typeface="Open Sans 1 Bold"/>
                <a:ea typeface="Open Sans 1 Bold"/>
                <a:cs typeface="Open Sans 1 Bold"/>
                <a:sym typeface="Open Sans 1 Bold"/>
              </a:rPr>
              <a:t>ONLY </a:t>
            </a:r>
            <a:r>
              <a:rPr lang="en-US" sz="2498">
                <a:solidFill>
                  <a:srgbClr val="000000"/>
                </a:solidFill>
                <a:latin typeface="Open Sans 1"/>
                <a:ea typeface="Open Sans 1"/>
                <a:cs typeface="Open Sans 1"/>
                <a:sym typeface="Open Sans 1"/>
              </a:rPr>
              <a:t>inpatient care</a:t>
            </a:r>
          </a:p>
        </p:txBody>
      </p:sp>
      <p:sp>
        <p:nvSpPr>
          <p:cNvPr id="16" name="TextBox 16"/>
          <p:cNvSpPr txBox="1"/>
          <p:nvPr/>
        </p:nvSpPr>
        <p:spPr>
          <a:xfrm>
            <a:off x="3693848" y="3856332"/>
            <a:ext cx="3316552" cy="617697"/>
          </a:xfrm>
          <a:prstGeom prst="rect">
            <a:avLst/>
          </a:prstGeom>
        </p:spPr>
        <p:txBody>
          <a:bodyPr wrap="square" lIns="0" tIns="0" rIns="0" bIns="0" rtlCol="0" anchor="t">
            <a:spAutoFit/>
          </a:bodyPr>
          <a:lstStyle/>
          <a:p>
            <a:pPr marL="0" lvl="0" indent="0" algn="ctr">
              <a:lnSpc>
                <a:spcPts val="5092"/>
              </a:lnSpc>
              <a:spcBef>
                <a:spcPct val="0"/>
              </a:spcBef>
            </a:pPr>
            <a:r>
              <a:rPr lang="en-US" sz="3637" b="1" u="none" strike="noStrike" dirty="0">
                <a:solidFill>
                  <a:srgbClr val="811D99"/>
                </a:solidFill>
                <a:latin typeface="Open Sans 1 Bold"/>
                <a:ea typeface="Open Sans 1 Bold"/>
                <a:cs typeface="Open Sans 1 Bold"/>
                <a:sym typeface="Open Sans 1 Bold"/>
              </a:rPr>
              <a:t>Demand side</a:t>
            </a:r>
          </a:p>
        </p:txBody>
      </p:sp>
      <p:sp>
        <p:nvSpPr>
          <p:cNvPr id="17" name="TextBox 17"/>
          <p:cNvSpPr txBox="1"/>
          <p:nvPr/>
        </p:nvSpPr>
        <p:spPr>
          <a:xfrm>
            <a:off x="13716000" y="6614510"/>
            <a:ext cx="787067" cy="357790"/>
          </a:xfrm>
          <a:prstGeom prst="rect">
            <a:avLst/>
          </a:prstGeom>
        </p:spPr>
        <p:txBody>
          <a:bodyPr wrap="square" lIns="0" tIns="0" rIns="0" bIns="0" rtlCol="0" anchor="t">
            <a:spAutoFit/>
          </a:bodyPr>
          <a:lstStyle/>
          <a:p>
            <a:pPr algn="ctr">
              <a:lnSpc>
                <a:spcPts val="3055"/>
              </a:lnSpc>
              <a:spcBef>
                <a:spcPct val="0"/>
              </a:spcBef>
            </a:pPr>
            <a:r>
              <a:rPr lang="en-US" dirty="0">
                <a:solidFill>
                  <a:srgbClr val="000000"/>
                </a:solidFill>
                <a:latin typeface="Open Sans 1"/>
                <a:ea typeface="Open Sans 1"/>
                <a:cs typeface="Open Sans 1"/>
                <a:sym typeface="Open Sans 1"/>
              </a:rPr>
              <a:t>(5)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23925"/>
            <a:ext cx="5594098" cy="863600"/>
          </a:xfrm>
          <a:prstGeom prst="rect">
            <a:avLst/>
          </a:prstGeom>
        </p:spPr>
        <p:txBody>
          <a:bodyPr wrap="square" lIns="0" tIns="0" rIns="0" bIns="0" rtlCol="0" anchor="t">
            <a:spAutoFit/>
          </a:bodyPr>
          <a:lstStyle/>
          <a:p>
            <a:pPr algn="ctr">
              <a:lnSpc>
                <a:spcPts val="7000"/>
              </a:lnSpc>
            </a:pPr>
            <a:r>
              <a:rPr lang="en-US" sz="5000" b="1" dirty="0">
                <a:solidFill>
                  <a:srgbClr val="811D99"/>
                </a:solidFill>
                <a:latin typeface="Open Sans 1 Bold"/>
                <a:ea typeface="Open Sans 1 Bold"/>
                <a:cs typeface="Open Sans 1 Bold"/>
                <a:sym typeface="Open Sans 1 Bold"/>
              </a:rPr>
              <a:t>Data &amp; Methods</a:t>
            </a:r>
          </a:p>
        </p:txBody>
      </p:sp>
      <p:sp>
        <p:nvSpPr>
          <p:cNvPr id="3" name="TextBox 3"/>
          <p:cNvSpPr txBox="1"/>
          <p:nvPr/>
        </p:nvSpPr>
        <p:spPr>
          <a:xfrm>
            <a:off x="1028700" y="2433469"/>
            <a:ext cx="8401029" cy="2546435"/>
          </a:xfrm>
          <a:prstGeom prst="rect">
            <a:avLst/>
          </a:prstGeom>
        </p:spPr>
        <p:txBody>
          <a:bodyPr lIns="0" tIns="0" rIns="0" bIns="0" rtlCol="0" anchor="t">
            <a:spAutoFit/>
          </a:bodyPr>
          <a:lstStyle/>
          <a:p>
            <a:pPr marL="632482" lvl="1" indent="-316241" algn="l">
              <a:lnSpc>
                <a:spcPts val="4101"/>
              </a:lnSpc>
              <a:buFont typeface="Arial"/>
              <a:buChar char="•"/>
            </a:pPr>
            <a:r>
              <a:rPr lang="en-US" sz="2929">
                <a:solidFill>
                  <a:srgbClr val="000000"/>
                </a:solidFill>
                <a:latin typeface="Open Sans 1"/>
                <a:ea typeface="Open Sans 1"/>
                <a:cs typeface="Open Sans 1"/>
                <a:sym typeface="Open Sans 1"/>
              </a:rPr>
              <a:t>Three </a:t>
            </a:r>
            <a:r>
              <a:rPr lang="en-US" sz="2929" b="1">
                <a:solidFill>
                  <a:srgbClr val="000000"/>
                </a:solidFill>
                <a:latin typeface="Open Sans 1 Bold"/>
                <a:ea typeface="Open Sans 1 Bold"/>
                <a:cs typeface="Open Sans 1 Bold"/>
                <a:sym typeface="Open Sans 1 Bold"/>
              </a:rPr>
              <a:t>CES waves</a:t>
            </a:r>
            <a:r>
              <a:rPr lang="en-US" sz="2929">
                <a:solidFill>
                  <a:srgbClr val="000000"/>
                </a:solidFill>
                <a:latin typeface="Open Sans 1"/>
                <a:ea typeface="Open Sans 1"/>
                <a:cs typeface="Open Sans 1"/>
                <a:sym typeface="Open Sans 1"/>
              </a:rPr>
              <a:t> (1999-2000, 2004-2005, 2011-2012) and </a:t>
            </a:r>
            <a:r>
              <a:rPr lang="en-US" sz="2929" b="1">
                <a:solidFill>
                  <a:srgbClr val="000000"/>
                </a:solidFill>
                <a:latin typeface="Open Sans 1 Bold"/>
                <a:ea typeface="Open Sans 1 Bold"/>
                <a:cs typeface="Open Sans 1 Bold"/>
                <a:sym typeface="Open Sans 1 Bold"/>
              </a:rPr>
              <a:t>district-level data</a:t>
            </a:r>
            <a:r>
              <a:rPr lang="en-US" sz="2929">
                <a:solidFill>
                  <a:srgbClr val="000000"/>
                </a:solidFill>
                <a:latin typeface="Open Sans 1"/>
                <a:ea typeface="Open Sans 1"/>
                <a:cs typeface="Open Sans 1"/>
                <a:sym typeface="Open Sans 1"/>
              </a:rPr>
              <a:t> on household RSBY enrollment​</a:t>
            </a:r>
          </a:p>
          <a:p>
            <a:pPr marL="632482" lvl="1" indent="-316241" algn="l">
              <a:lnSpc>
                <a:spcPts val="4101"/>
              </a:lnSpc>
              <a:buFont typeface="Arial"/>
              <a:buChar char="•"/>
            </a:pPr>
            <a:r>
              <a:rPr lang="en-US" sz="2929" b="1">
                <a:solidFill>
                  <a:srgbClr val="000000"/>
                </a:solidFill>
                <a:latin typeface="Open Sans 1 Bold"/>
                <a:ea typeface="Open Sans 1 Bold"/>
                <a:cs typeface="Open Sans 1 Bold"/>
                <a:sym typeface="Open Sans 1 Bold"/>
              </a:rPr>
              <a:t>Difference-in-Differences</a:t>
            </a:r>
            <a:r>
              <a:rPr lang="en-US" sz="2929">
                <a:solidFill>
                  <a:srgbClr val="000000"/>
                </a:solidFill>
                <a:latin typeface="Open Sans 1"/>
                <a:ea typeface="Open Sans 1"/>
                <a:cs typeface="Open Sans 1"/>
                <a:sym typeface="Open Sans 1"/>
              </a:rPr>
              <a:t> (DID) combined with </a:t>
            </a:r>
            <a:r>
              <a:rPr lang="en-US" sz="2929" b="1">
                <a:solidFill>
                  <a:srgbClr val="000000"/>
                </a:solidFill>
                <a:latin typeface="Open Sans 1 Bold"/>
                <a:ea typeface="Open Sans 1 Bold"/>
                <a:cs typeface="Open Sans 1 Bold"/>
                <a:sym typeface="Open Sans 1 Bold"/>
              </a:rPr>
              <a:t>Propensity Score Matching ​</a:t>
            </a:r>
          </a:p>
        </p:txBody>
      </p:sp>
      <p:sp>
        <p:nvSpPr>
          <p:cNvPr id="4" name="TextBox 4"/>
          <p:cNvSpPr txBox="1"/>
          <p:nvPr/>
        </p:nvSpPr>
        <p:spPr>
          <a:xfrm>
            <a:off x="9429729" y="2433469"/>
            <a:ext cx="8401029" cy="2033693"/>
          </a:xfrm>
          <a:prstGeom prst="rect">
            <a:avLst/>
          </a:prstGeom>
        </p:spPr>
        <p:txBody>
          <a:bodyPr lIns="0" tIns="0" rIns="0" bIns="0" rtlCol="0" anchor="t">
            <a:spAutoFit/>
          </a:bodyPr>
          <a:lstStyle/>
          <a:p>
            <a:pPr marL="632509" lvl="1" indent="-316254" algn="l">
              <a:lnSpc>
                <a:spcPts val="4101"/>
              </a:lnSpc>
              <a:buFont typeface="Arial"/>
              <a:buChar char="•"/>
            </a:pPr>
            <a:r>
              <a:rPr lang="en-US" sz="2929" b="1">
                <a:solidFill>
                  <a:srgbClr val="000000"/>
                </a:solidFill>
                <a:latin typeface="Open Sans 1 Bold"/>
                <a:ea typeface="Open Sans 1 Bold"/>
                <a:cs typeface="Open Sans 1 Bold"/>
                <a:sym typeface="Open Sans 1 Bold"/>
              </a:rPr>
              <a:t>Parallel Trends Assumption </a:t>
            </a:r>
            <a:r>
              <a:rPr lang="en-US" sz="2929">
                <a:solidFill>
                  <a:srgbClr val="000000"/>
                </a:solidFill>
                <a:latin typeface="Open Sans 1"/>
                <a:ea typeface="Open Sans 1"/>
                <a:cs typeface="Open Sans 1"/>
                <a:sym typeface="Open Sans 1"/>
              </a:rPr>
              <a:t>holds</a:t>
            </a:r>
          </a:p>
          <a:p>
            <a:pPr marL="632509" lvl="1" indent="-316254" algn="l">
              <a:lnSpc>
                <a:spcPts val="4101"/>
              </a:lnSpc>
              <a:buFont typeface="Arial"/>
              <a:buChar char="•"/>
            </a:pPr>
            <a:r>
              <a:rPr lang="en-US" sz="2929" b="1">
                <a:solidFill>
                  <a:srgbClr val="000000"/>
                </a:solidFill>
                <a:latin typeface="Open Sans 1 Bold"/>
                <a:ea typeface="Open Sans 1 Bold"/>
                <a:cs typeface="Open Sans 1 Bold"/>
                <a:sym typeface="Open Sans 1 Bold"/>
              </a:rPr>
              <a:t>SUTVA</a:t>
            </a:r>
            <a:r>
              <a:rPr lang="en-US" sz="2929">
                <a:solidFill>
                  <a:srgbClr val="000000"/>
                </a:solidFill>
                <a:latin typeface="Open Sans 1"/>
                <a:ea typeface="Open Sans 1"/>
                <a:cs typeface="Open Sans 1"/>
                <a:sym typeface="Open Sans 1"/>
              </a:rPr>
              <a:t> assumes no interference across districts; not directly tested​</a:t>
            </a:r>
          </a:p>
          <a:p>
            <a:pPr marL="632509" lvl="1" indent="-316254" algn="l">
              <a:lnSpc>
                <a:spcPts val="4101"/>
              </a:lnSpc>
              <a:buFont typeface="Arial"/>
              <a:buChar char="•"/>
            </a:pPr>
            <a:r>
              <a:rPr lang="en-US" sz="2929" b="1">
                <a:solidFill>
                  <a:srgbClr val="000000"/>
                </a:solidFill>
                <a:latin typeface="Open Sans 1 Bold"/>
                <a:ea typeface="Open Sans 1 Bold"/>
                <a:cs typeface="Open Sans 1 Bold"/>
                <a:sym typeface="Open Sans 1 Bold"/>
              </a:rPr>
              <a:t>Intention-To-Treat Effect (ITT)</a:t>
            </a:r>
          </a:p>
        </p:txBody>
      </p:sp>
      <p:sp>
        <p:nvSpPr>
          <p:cNvPr id="5" name="Freeform 5"/>
          <p:cNvSpPr/>
          <p:nvPr/>
        </p:nvSpPr>
        <p:spPr>
          <a:xfrm>
            <a:off x="3951794"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sp>
        <p:nvSpPr>
          <p:cNvPr id="6" name="Freeform 6"/>
          <p:cNvSpPr/>
          <p:nvPr/>
        </p:nvSpPr>
        <p:spPr>
          <a:xfrm>
            <a:off x="6622798" y="5716726"/>
            <a:ext cx="417675" cy="1022664"/>
          </a:xfrm>
          <a:custGeom>
            <a:avLst/>
            <a:gdLst/>
            <a:ahLst/>
            <a:cxnLst/>
            <a:rect l="l" t="t" r="r" b="b"/>
            <a:pathLst>
              <a:path w="417675" h="1022664">
                <a:moveTo>
                  <a:pt x="0" y="0"/>
                </a:moveTo>
                <a:lnTo>
                  <a:pt x="417675" y="0"/>
                </a:lnTo>
                <a:lnTo>
                  <a:pt x="417675"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sp>
        <p:nvSpPr>
          <p:cNvPr id="7" name="Freeform 7"/>
          <p:cNvSpPr/>
          <p:nvPr/>
        </p:nvSpPr>
        <p:spPr>
          <a:xfrm>
            <a:off x="7289557" y="5716726"/>
            <a:ext cx="417675" cy="1022664"/>
          </a:xfrm>
          <a:custGeom>
            <a:avLst/>
            <a:gdLst/>
            <a:ahLst/>
            <a:cxnLst/>
            <a:rect l="l" t="t" r="r" b="b"/>
            <a:pathLst>
              <a:path w="417675" h="1022664">
                <a:moveTo>
                  <a:pt x="0" y="0"/>
                </a:moveTo>
                <a:lnTo>
                  <a:pt x="417675" y="0"/>
                </a:lnTo>
                <a:lnTo>
                  <a:pt x="417675"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grpSp>
        <p:nvGrpSpPr>
          <p:cNvPr id="8" name="Group 8"/>
          <p:cNvGrpSpPr/>
          <p:nvPr/>
        </p:nvGrpSpPr>
        <p:grpSpPr>
          <a:xfrm>
            <a:off x="3080222" y="6975193"/>
            <a:ext cx="5498582" cy="2058985"/>
            <a:chOff x="0" y="0"/>
            <a:chExt cx="1081098" cy="404825"/>
          </a:xfrm>
        </p:grpSpPr>
        <p:sp>
          <p:nvSpPr>
            <p:cNvPr id="9" name="Freeform 9"/>
            <p:cNvSpPr/>
            <p:nvPr/>
          </p:nvSpPr>
          <p:spPr>
            <a:xfrm>
              <a:off x="0" y="0"/>
              <a:ext cx="1081098" cy="404825"/>
            </a:xfrm>
            <a:custGeom>
              <a:avLst/>
              <a:gdLst/>
              <a:ahLst/>
              <a:cxnLst/>
              <a:rect l="l" t="t" r="r" b="b"/>
              <a:pathLst>
                <a:path w="1081098" h="404825">
                  <a:moveTo>
                    <a:pt x="71807" y="0"/>
                  </a:moveTo>
                  <a:lnTo>
                    <a:pt x="1009291" y="0"/>
                  </a:lnTo>
                  <a:cubicBezTo>
                    <a:pt x="1028335" y="0"/>
                    <a:pt x="1046599" y="7565"/>
                    <a:pt x="1060066" y="21032"/>
                  </a:cubicBezTo>
                  <a:cubicBezTo>
                    <a:pt x="1073532" y="34498"/>
                    <a:pt x="1081098" y="52763"/>
                    <a:pt x="1081098" y="71807"/>
                  </a:cubicBezTo>
                  <a:lnTo>
                    <a:pt x="1081098" y="333018"/>
                  </a:lnTo>
                  <a:cubicBezTo>
                    <a:pt x="1081098" y="352062"/>
                    <a:pt x="1073532" y="370327"/>
                    <a:pt x="1060066" y="383793"/>
                  </a:cubicBezTo>
                  <a:cubicBezTo>
                    <a:pt x="1046599" y="397260"/>
                    <a:pt x="1028335" y="404825"/>
                    <a:pt x="1009291" y="404825"/>
                  </a:cubicBezTo>
                  <a:lnTo>
                    <a:pt x="71807" y="404825"/>
                  </a:lnTo>
                  <a:cubicBezTo>
                    <a:pt x="52763" y="404825"/>
                    <a:pt x="34498" y="397260"/>
                    <a:pt x="21032" y="383793"/>
                  </a:cubicBezTo>
                  <a:cubicBezTo>
                    <a:pt x="7565" y="370327"/>
                    <a:pt x="0" y="352062"/>
                    <a:pt x="0" y="333018"/>
                  </a:cubicBezTo>
                  <a:lnTo>
                    <a:pt x="0" y="71807"/>
                  </a:lnTo>
                  <a:cubicBezTo>
                    <a:pt x="0" y="52763"/>
                    <a:pt x="7565" y="34498"/>
                    <a:pt x="21032" y="21032"/>
                  </a:cubicBezTo>
                  <a:cubicBezTo>
                    <a:pt x="34498" y="7565"/>
                    <a:pt x="52763" y="0"/>
                    <a:pt x="71807" y="0"/>
                  </a:cubicBezTo>
                  <a:close/>
                </a:path>
              </a:pathLst>
            </a:custGeom>
            <a:solidFill>
              <a:srgbClr val="FAD062"/>
            </a:solidFill>
          </p:spPr>
          <p:txBody>
            <a:bodyPr/>
            <a:lstStyle/>
            <a:p>
              <a:endParaRPr lang="nl-NL"/>
            </a:p>
          </p:txBody>
        </p:sp>
        <p:sp>
          <p:nvSpPr>
            <p:cNvPr id="10" name="TextBox 10"/>
            <p:cNvSpPr txBox="1"/>
            <p:nvPr/>
          </p:nvSpPr>
          <p:spPr>
            <a:xfrm>
              <a:off x="0" y="-28575"/>
              <a:ext cx="1081098" cy="433400"/>
            </a:xfrm>
            <a:prstGeom prst="rect">
              <a:avLst/>
            </a:prstGeom>
          </p:spPr>
          <p:txBody>
            <a:bodyPr lIns="50800" tIns="50800" rIns="50800" bIns="50800" rtlCol="0" anchor="ctr"/>
            <a:lstStyle/>
            <a:p>
              <a:pPr algn="ctr">
                <a:lnSpc>
                  <a:spcPts val="2545"/>
                </a:lnSpc>
              </a:pPr>
              <a:endParaRPr/>
            </a:p>
          </p:txBody>
        </p:sp>
      </p:grpSp>
      <p:sp>
        <p:nvSpPr>
          <p:cNvPr id="11" name="TextBox 11"/>
          <p:cNvSpPr txBox="1"/>
          <p:nvPr/>
        </p:nvSpPr>
        <p:spPr>
          <a:xfrm>
            <a:off x="3080222" y="7043906"/>
            <a:ext cx="5306040" cy="1736725"/>
          </a:xfrm>
          <a:prstGeom prst="rect">
            <a:avLst/>
          </a:prstGeom>
        </p:spPr>
        <p:txBody>
          <a:bodyPr lIns="0" tIns="0" rIns="0" bIns="0" rtlCol="0" anchor="t">
            <a:spAutoFit/>
          </a:bodyPr>
          <a:lstStyle/>
          <a:p>
            <a:pPr algn="ctr">
              <a:lnSpc>
                <a:spcPts val="3499"/>
              </a:lnSpc>
            </a:pPr>
            <a:r>
              <a:rPr lang="en-US" sz="2499" b="1">
                <a:solidFill>
                  <a:srgbClr val="000000"/>
                </a:solidFill>
                <a:latin typeface="Open Sans 1 Bold"/>
                <a:ea typeface="Open Sans 1 Bold"/>
                <a:cs typeface="Open Sans 1 Bold"/>
                <a:sym typeface="Open Sans 1 Bold"/>
              </a:rPr>
              <a:t>Treatment group</a:t>
            </a:r>
          </a:p>
          <a:p>
            <a:pPr algn="ctr">
              <a:lnSpc>
                <a:spcPts val="3499"/>
              </a:lnSpc>
            </a:pPr>
            <a:r>
              <a:rPr lang="en-US" sz="2499">
                <a:solidFill>
                  <a:srgbClr val="000000"/>
                </a:solidFill>
                <a:latin typeface="Open Sans 1"/>
                <a:ea typeface="Open Sans 1"/>
                <a:cs typeface="Open Sans 1"/>
                <a:sym typeface="Open Sans 1"/>
              </a:rPr>
              <a:t>Poor households in districts that adopted RSBY ≤ March 2010 and between April 2010-March 2012</a:t>
            </a:r>
          </a:p>
        </p:txBody>
      </p:sp>
      <p:sp>
        <p:nvSpPr>
          <p:cNvPr id="12" name="Freeform 12"/>
          <p:cNvSpPr/>
          <p:nvPr/>
        </p:nvSpPr>
        <p:spPr>
          <a:xfrm>
            <a:off x="4618553"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sp>
        <p:nvSpPr>
          <p:cNvPr id="13" name="Freeform 13"/>
          <p:cNvSpPr/>
          <p:nvPr/>
        </p:nvSpPr>
        <p:spPr>
          <a:xfrm>
            <a:off x="5288214"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sp>
        <p:nvSpPr>
          <p:cNvPr id="14" name="Freeform 14"/>
          <p:cNvSpPr/>
          <p:nvPr/>
        </p:nvSpPr>
        <p:spPr>
          <a:xfrm>
            <a:off x="5954973"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2">
              <a:extLst>
                <a:ext uri="{96DAC541-7B7A-43D3-8B79-37D633B846F1}">
                  <asvg:svgBlip xmlns:asvg="http://schemas.microsoft.com/office/drawing/2016/SVG/main" r:embed="rId3"/>
                </a:ext>
              </a:extLst>
            </a:blip>
            <a:stretch>
              <a:fillRect t="-1373" b="-1373"/>
            </a:stretch>
          </a:blipFill>
        </p:spPr>
        <p:txBody>
          <a:bodyPr/>
          <a:lstStyle/>
          <a:p>
            <a:endParaRPr lang="nl-NL"/>
          </a:p>
        </p:txBody>
      </p:sp>
      <p:grpSp>
        <p:nvGrpSpPr>
          <p:cNvPr id="15" name="Group 15"/>
          <p:cNvGrpSpPr/>
          <p:nvPr/>
        </p:nvGrpSpPr>
        <p:grpSpPr>
          <a:xfrm>
            <a:off x="9709196" y="6988623"/>
            <a:ext cx="5498582" cy="2058985"/>
            <a:chOff x="0" y="0"/>
            <a:chExt cx="1081098" cy="404825"/>
          </a:xfrm>
        </p:grpSpPr>
        <p:sp>
          <p:nvSpPr>
            <p:cNvPr id="16" name="Freeform 16"/>
            <p:cNvSpPr/>
            <p:nvPr/>
          </p:nvSpPr>
          <p:spPr>
            <a:xfrm>
              <a:off x="0" y="0"/>
              <a:ext cx="1081098" cy="404825"/>
            </a:xfrm>
            <a:custGeom>
              <a:avLst/>
              <a:gdLst/>
              <a:ahLst/>
              <a:cxnLst/>
              <a:rect l="l" t="t" r="r" b="b"/>
              <a:pathLst>
                <a:path w="1081098" h="404825">
                  <a:moveTo>
                    <a:pt x="71807" y="0"/>
                  </a:moveTo>
                  <a:lnTo>
                    <a:pt x="1009291" y="0"/>
                  </a:lnTo>
                  <a:cubicBezTo>
                    <a:pt x="1028335" y="0"/>
                    <a:pt x="1046599" y="7565"/>
                    <a:pt x="1060066" y="21032"/>
                  </a:cubicBezTo>
                  <a:cubicBezTo>
                    <a:pt x="1073532" y="34498"/>
                    <a:pt x="1081098" y="52763"/>
                    <a:pt x="1081098" y="71807"/>
                  </a:cubicBezTo>
                  <a:lnTo>
                    <a:pt x="1081098" y="333018"/>
                  </a:lnTo>
                  <a:cubicBezTo>
                    <a:pt x="1081098" y="352062"/>
                    <a:pt x="1073532" y="370327"/>
                    <a:pt x="1060066" y="383793"/>
                  </a:cubicBezTo>
                  <a:cubicBezTo>
                    <a:pt x="1046599" y="397260"/>
                    <a:pt x="1028335" y="404825"/>
                    <a:pt x="1009291" y="404825"/>
                  </a:cubicBezTo>
                  <a:lnTo>
                    <a:pt x="71807" y="404825"/>
                  </a:lnTo>
                  <a:cubicBezTo>
                    <a:pt x="52763" y="404825"/>
                    <a:pt x="34498" y="397260"/>
                    <a:pt x="21032" y="383793"/>
                  </a:cubicBezTo>
                  <a:cubicBezTo>
                    <a:pt x="7565" y="370327"/>
                    <a:pt x="0" y="352062"/>
                    <a:pt x="0" y="333018"/>
                  </a:cubicBezTo>
                  <a:lnTo>
                    <a:pt x="0" y="71807"/>
                  </a:lnTo>
                  <a:cubicBezTo>
                    <a:pt x="0" y="52763"/>
                    <a:pt x="7565" y="34498"/>
                    <a:pt x="21032" y="21032"/>
                  </a:cubicBezTo>
                  <a:cubicBezTo>
                    <a:pt x="34498" y="7565"/>
                    <a:pt x="52763" y="0"/>
                    <a:pt x="71807" y="0"/>
                  </a:cubicBezTo>
                  <a:close/>
                </a:path>
              </a:pathLst>
            </a:custGeom>
            <a:solidFill>
              <a:srgbClr val="FAD062"/>
            </a:solidFill>
          </p:spPr>
          <p:txBody>
            <a:bodyPr/>
            <a:lstStyle/>
            <a:p>
              <a:endParaRPr lang="nl-NL"/>
            </a:p>
          </p:txBody>
        </p:sp>
        <p:sp>
          <p:nvSpPr>
            <p:cNvPr id="17" name="TextBox 17"/>
            <p:cNvSpPr txBox="1"/>
            <p:nvPr/>
          </p:nvSpPr>
          <p:spPr>
            <a:xfrm>
              <a:off x="0" y="-28575"/>
              <a:ext cx="1081098" cy="433400"/>
            </a:xfrm>
            <a:prstGeom prst="rect">
              <a:avLst/>
            </a:prstGeom>
          </p:spPr>
          <p:txBody>
            <a:bodyPr lIns="50800" tIns="50800" rIns="50800" bIns="50800" rtlCol="0" anchor="ctr"/>
            <a:lstStyle/>
            <a:p>
              <a:pPr algn="ctr">
                <a:lnSpc>
                  <a:spcPts val="2545"/>
                </a:lnSpc>
              </a:pPr>
              <a:endParaRPr/>
            </a:p>
          </p:txBody>
        </p:sp>
      </p:grpSp>
      <p:sp>
        <p:nvSpPr>
          <p:cNvPr id="18" name="TextBox 18"/>
          <p:cNvSpPr txBox="1"/>
          <p:nvPr/>
        </p:nvSpPr>
        <p:spPr>
          <a:xfrm>
            <a:off x="10394151" y="7125941"/>
            <a:ext cx="4128672" cy="1736725"/>
          </a:xfrm>
          <a:prstGeom prst="rect">
            <a:avLst/>
          </a:prstGeom>
        </p:spPr>
        <p:txBody>
          <a:bodyPr lIns="0" tIns="0" rIns="0" bIns="0" rtlCol="0" anchor="t">
            <a:spAutoFit/>
          </a:bodyPr>
          <a:lstStyle/>
          <a:p>
            <a:pPr algn="ctr">
              <a:lnSpc>
                <a:spcPts val="3499"/>
              </a:lnSpc>
            </a:pPr>
            <a:r>
              <a:rPr lang="en-US" sz="2499" b="1">
                <a:solidFill>
                  <a:srgbClr val="000000"/>
                </a:solidFill>
                <a:latin typeface="Open Sans 1 Bold"/>
                <a:ea typeface="Open Sans 1 Bold"/>
                <a:cs typeface="Open Sans 1 Bold"/>
                <a:sym typeface="Open Sans 1 Bold"/>
              </a:rPr>
              <a:t>Control group</a:t>
            </a:r>
          </a:p>
          <a:p>
            <a:pPr algn="ctr">
              <a:lnSpc>
                <a:spcPts val="3499"/>
              </a:lnSpc>
            </a:pPr>
            <a:r>
              <a:rPr lang="en-US" sz="2499">
                <a:solidFill>
                  <a:srgbClr val="000000"/>
                </a:solidFill>
                <a:latin typeface="Open Sans 1"/>
                <a:ea typeface="Open Sans 1"/>
                <a:cs typeface="Open Sans 1"/>
                <a:sym typeface="Open Sans 1"/>
              </a:rPr>
              <a:t>Poor households in districts that had not implemented RSBY by March 2012​</a:t>
            </a:r>
          </a:p>
        </p:txBody>
      </p:sp>
      <p:sp>
        <p:nvSpPr>
          <p:cNvPr id="19" name="Freeform 19"/>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4"/>
            <a:stretch>
              <a:fillRect/>
            </a:stretch>
          </a:blipFill>
        </p:spPr>
        <p:txBody>
          <a:bodyPr/>
          <a:lstStyle/>
          <a:p>
            <a:endParaRPr lang="nl-NL"/>
          </a:p>
        </p:txBody>
      </p:sp>
      <p:sp>
        <p:nvSpPr>
          <p:cNvPr id="20" name="Freeform 20"/>
          <p:cNvSpPr/>
          <p:nvPr/>
        </p:nvSpPr>
        <p:spPr>
          <a:xfrm>
            <a:off x="10580768" y="5652781"/>
            <a:ext cx="417675" cy="1022664"/>
          </a:xfrm>
          <a:custGeom>
            <a:avLst/>
            <a:gdLst/>
            <a:ahLst/>
            <a:cxnLst/>
            <a:rect l="l" t="t" r="r" b="b"/>
            <a:pathLst>
              <a:path w="417675" h="1022664">
                <a:moveTo>
                  <a:pt x="0" y="0"/>
                </a:moveTo>
                <a:lnTo>
                  <a:pt x="417675" y="0"/>
                </a:lnTo>
                <a:lnTo>
                  <a:pt x="417675" y="1022665"/>
                </a:lnTo>
                <a:lnTo>
                  <a:pt x="0" y="1022665"/>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
        <p:nvSpPr>
          <p:cNvPr id="21" name="Freeform 21"/>
          <p:cNvSpPr/>
          <p:nvPr/>
        </p:nvSpPr>
        <p:spPr>
          <a:xfrm>
            <a:off x="13251773"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
        <p:nvSpPr>
          <p:cNvPr id="22" name="Freeform 22"/>
          <p:cNvSpPr/>
          <p:nvPr/>
        </p:nvSpPr>
        <p:spPr>
          <a:xfrm>
            <a:off x="13918532" y="5684754"/>
            <a:ext cx="417675" cy="1022664"/>
          </a:xfrm>
          <a:custGeom>
            <a:avLst/>
            <a:gdLst/>
            <a:ahLst/>
            <a:cxnLst/>
            <a:rect l="l" t="t" r="r" b="b"/>
            <a:pathLst>
              <a:path w="417675" h="1022664">
                <a:moveTo>
                  <a:pt x="0" y="0"/>
                </a:moveTo>
                <a:lnTo>
                  <a:pt x="417674" y="0"/>
                </a:lnTo>
                <a:lnTo>
                  <a:pt x="417674" y="1022664"/>
                </a:lnTo>
                <a:lnTo>
                  <a:pt x="0" y="1022664"/>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
        <p:nvSpPr>
          <p:cNvPr id="23" name="Freeform 23"/>
          <p:cNvSpPr/>
          <p:nvPr/>
        </p:nvSpPr>
        <p:spPr>
          <a:xfrm>
            <a:off x="11247527" y="5652781"/>
            <a:ext cx="417675" cy="1022664"/>
          </a:xfrm>
          <a:custGeom>
            <a:avLst/>
            <a:gdLst/>
            <a:ahLst/>
            <a:cxnLst/>
            <a:rect l="l" t="t" r="r" b="b"/>
            <a:pathLst>
              <a:path w="417675" h="1022664">
                <a:moveTo>
                  <a:pt x="0" y="0"/>
                </a:moveTo>
                <a:lnTo>
                  <a:pt x="417675" y="0"/>
                </a:lnTo>
                <a:lnTo>
                  <a:pt x="417675" y="1022665"/>
                </a:lnTo>
                <a:lnTo>
                  <a:pt x="0" y="1022665"/>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
        <p:nvSpPr>
          <p:cNvPr id="24" name="Freeform 24"/>
          <p:cNvSpPr/>
          <p:nvPr/>
        </p:nvSpPr>
        <p:spPr>
          <a:xfrm>
            <a:off x="11917188" y="5652781"/>
            <a:ext cx="417675" cy="1022664"/>
          </a:xfrm>
          <a:custGeom>
            <a:avLst/>
            <a:gdLst/>
            <a:ahLst/>
            <a:cxnLst/>
            <a:rect l="l" t="t" r="r" b="b"/>
            <a:pathLst>
              <a:path w="417675" h="1022664">
                <a:moveTo>
                  <a:pt x="0" y="0"/>
                </a:moveTo>
                <a:lnTo>
                  <a:pt x="417675" y="0"/>
                </a:lnTo>
                <a:lnTo>
                  <a:pt x="417675" y="1022665"/>
                </a:lnTo>
                <a:lnTo>
                  <a:pt x="0" y="1022665"/>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
        <p:nvSpPr>
          <p:cNvPr id="25" name="Freeform 25"/>
          <p:cNvSpPr/>
          <p:nvPr/>
        </p:nvSpPr>
        <p:spPr>
          <a:xfrm>
            <a:off x="12583947" y="5652781"/>
            <a:ext cx="417675" cy="1022664"/>
          </a:xfrm>
          <a:custGeom>
            <a:avLst/>
            <a:gdLst/>
            <a:ahLst/>
            <a:cxnLst/>
            <a:rect l="l" t="t" r="r" b="b"/>
            <a:pathLst>
              <a:path w="417675" h="1022664">
                <a:moveTo>
                  <a:pt x="0" y="0"/>
                </a:moveTo>
                <a:lnTo>
                  <a:pt x="417675" y="0"/>
                </a:lnTo>
                <a:lnTo>
                  <a:pt x="417675" y="1022665"/>
                </a:lnTo>
                <a:lnTo>
                  <a:pt x="0" y="1022665"/>
                </a:lnTo>
                <a:lnTo>
                  <a:pt x="0" y="0"/>
                </a:lnTo>
                <a:close/>
              </a:path>
            </a:pathLst>
          </a:custGeom>
          <a:blipFill>
            <a:blip r:embed="rId5">
              <a:extLst>
                <a:ext uri="{96DAC541-7B7A-43D3-8B79-37D633B846F1}">
                  <asvg:svgBlip xmlns:asvg="http://schemas.microsoft.com/office/drawing/2016/SVG/main" r:embed="rId6"/>
                </a:ext>
              </a:extLst>
            </a:blip>
            <a:stretch>
              <a:fillRect t="-1373" b="-1373"/>
            </a:stretch>
          </a:blipFill>
        </p:spPr>
        <p:txBody>
          <a:bodyPr/>
          <a:lstStyle/>
          <a:p>
            <a:endParaRPr lang="nl-N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65467" y="2483897"/>
            <a:ext cx="1032781" cy="855917"/>
          </a:xfrm>
          <a:custGeom>
            <a:avLst/>
            <a:gdLst/>
            <a:ahLst/>
            <a:cxnLst/>
            <a:rect l="l" t="t" r="r" b="b"/>
            <a:pathLst>
              <a:path w="1032781" h="855917">
                <a:moveTo>
                  <a:pt x="0" y="0"/>
                </a:moveTo>
                <a:lnTo>
                  <a:pt x="1032781" y="0"/>
                </a:lnTo>
                <a:lnTo>
                  <a:pt x="1032781" y="855917"/>
                </a:lnTo>
                <a:lnTo>
                  <a:pt x="0" y="8559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Freeform 3"/>
          <p:cNvSpPr/>
          <p:nvPr/>
        </p:nvSpPr>
        <p:spPr>
          <a:xfrm>
            <a:off x="5898248" y="2545239"/>
            <a:ext cx="518460" cy="794575"/>
          </a:xfrm>
          <a:custGeom>
            <a:avLst/>
            <a:gdLst/>
            <a:ahLst/>
            <a:cxnLst/>
            <a:rect l="l" t="t" r="r" b="b"/>
            <a:pathLst>
              <a:path w="518460" h="794575">
                <a:moveTo>
                  <a:pt x="0" y="0"/>
                </a:moveTo>
                <a:lnTo>
                  <a:pt x="518460" y="0"/>
                </a:lnTo>
                <a:lnTo>
                  <a:pt x="518460" y="794575"/>
                </a:lnTo>
                <a:lnTo>
                  <a:pt x="0" y="7945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grpSp>
        <p:nvGrpSpPr>
          <p:cNvPr id="4" name="Group 4"/>
          <p:cNvGrpSpPr/>
          <p:nvPr/>
        </p:nvGrpSpPr>
        <p:grpSpPr>
          <a:xfrm>
            <a:off x="1028700" y="3535993"/>
            <a:ext cx="16230600" cy="1705327"/>
            <a:chOff x="0" y="0"/>
            <a:chExt cx="4274726" cy="449140"/>
          </a:xfrm>
        </p:grpSpPr>
        <p:sp>
          <p:nvSpPr>
            <p:cNvPr id="5" name="Freeform 5"/>
            <p:cNvSpPr/>
            <p:nvPr/>
          </p:nvSpPr>
          <p:spPr>
            <a:xfrm>
              <a:off x="0" y="0"/>
              <a:ext cx="4274726" cy="449139"/>
            </a:xfrm>
            <a:custGeom>
              <a:avLst/>
              <a:gdLst/>
              <a:ahLst/>
              <a:cxnLst/>
              <a:rect l="l" t="t" r="r" b="b"/>
              <a:pathLst>
                <a:path w="4274726" h="449139">
                  <a:moveTo>
                    <a:pt x="24327" y="0"/>
                  </a:moveTo>
                  <a:lnTo>
                    <a:pt x="4250399" y="0"/>
                  </a:lnTo>
                  <a:cubicBezTo>
                    <a:pt x="4263834" y="0"/>
                    <a:pt x="4274726" y="10891"/>
                    <a:pt x="4274726" y="24327"/>
                  </a:cubicBezTo>
                  <a:lnTo>
                    <a:pt x="4274726" y="424813"/>
                  </a:lnTo>
                  <a:cubicBezTo>
                    <a:pt x="4274726" y="438248"/>
                    <a:pt x="4263834" y="449139"/>
                    <a:pt x="4250399" y="449139"/>
                  </a:cubicBezTo>
                  <a:lnTo>
                    <a:pt x="24327" y="449139"/>
                  </a:lnTo>
                  <a:cubicBezTo>
                    <a:pt x="10891" y="449139"/>
                    <a:pt x="0" y="438248"/>
                    <a:pt x="0" y="424813"/>
                  </a:cubicBezTo>
                  <a:lnTo>
                    <a:pt x="0" y="24327"/>
                  </a:lnTo>
                  <a:cubicBezTo>
                    <a:pt x="0" y="10891"/>
                    <a:pt x="10891" y="0"/>
                    <a:pt x="24327" y="0"/>
                  </a:cubicBezTo>
                  <a:close/>
                </a:path>
              </a:pathLst>
            </a:custGeom>
            <a:solidFill>
              <a:srgbClr val="FFFFFF"/>
            </a:solidFill>
            <a:ln w="38100" cap="rnd">
              <a:solidFill>
                <a:srgbClr val="F3B11E"/>
              </a:solidFill>
              <a:prstDash val="solid"/>
              <a:round/>
            </a:ln>
          </p:spPr>
          <p:txBody>
            <a:bodyPr/>
            <a:lstStyle/>
            <a:p>
              <a:endParaRPr lang="nl-NL"/>
            </a:p>
          </p:txBody>
        </p:sp>
        <p:sp>
          <p:nvSpPr>
            <p:cNvPr id="6" name="TextBox 6"/>
            <p:cNvSpPr txBox="1"/>
            <p:nvPr/>
          </p:nvSpPr>
          <p:spPr>
            <a:xfrm>
              <a:off x="0" y="-28575"/>
              <a:ext cx="4274726" cy="477715"/>
            </a:xfrm>
            <a:prstGeom prst="rect">
              <a:avLst/>
            </a:prstGeom>
          </p:spPr>
          <p:txBody>
            <a:bodyPr lIns="50800" tIns="50800" rIns="50800" bIns="50800" rtlCol="0" anchor="ctr"/>
            <a:lstStyle/>
            <a:p>
              <a:pPr algn="ctr">
                <a:lnSpc>
                  <a:spcPts val="2545"/>
                </a:lnSpc>
              </a:pPr>
              <a:endParaRPr/>
            </a:p>
          </p:txBody>
        </p:sp>
      </p:grpSp>
      <p:sp>
        <p:nvSpPr>
          <p:cNvPr id="7" name="TextBox 7"/>
          <p:cNvSpPr txBox="1"/>
          <p:nvPr/>
        </p:nvSpPr>
        <p:spPr>
          <a:xfrm>
            <a:off x="1028700" y="923925"/>
            <a:ext cx="13618726" cy="863600"/>
          </a:xfrm>
          <a:prstGeom prst="rect">
            <a:avLst/>
          </a:prstGeom>
        </p:spPr>
        <p:txBody>
          <a:bodyPr lIns="0" tIns="0" rIns="0" bIns="0" rtlCol="0" anchor="t">
            <a:spAutoFit/>
          </a:bodyPr>
          <a:lstStyle/>
          <a:p>
            <a:pPr algn="l">
              <a:lnSpc>
                <a:spcPts val="7000"/>
              </a:lnSpc>
            </a:pPr>
            <a:r>
              <a:rPr lang="en-US" sz="5000" b="1">
                <a:solidFill>
                  <a:srgbClr val="811D99"/>
                </a:solidFill>
                <a:latin typeface="Open Sans 1 Bold"/>
                <a:ea typeface="Open Sans 1 Bold"/>
                <a:cs typeface="Open Sans 1 Bold"/>
                <a:sym typeface="Open Sans 1 Bold"/>
              </a:rPr>
              <a:t>Expected impact of RSBY reform on OOP ​</a:t>
            </a:r>
          </a:p>
        </p:txBody>
      </p:sp>
      <p:grpSp>
        <p:nvGrpSpPr>
          <p:cNvPr id="8" name="Group 8"/>
          <p:cNvGrpSpPr/>
          <p:nvPr/>
        </p:nvGrpSpPr>
        <p:grpSpPr>
          <a:xfrm>
            <a:off x="1028700" y="2813766"/>
            <a:ext cx="3514349" cy="1052096"/>
            <a:chOff x="0" y="0"/>
            <a:chExt cx="925590" cy="277095"/>
          </a:xfrm>
        </p:grpSpPr>
        <p:sp>
          <p:nvSpPr>
            <p:cNvPr id="9" name="Freeform 9"/>
            <p:cNvSpPr/>
            <p:nvPr/>
          </p:nvSpPr>
          <p:spPr>
            <a:xfrm>
              <a:off x="0" y="0"/>
              <a:ext cx="925590" cy="277095"/>
            </a:xfrm>
            <a:custGeom>
              <a:avLst/>
              <a:gdLst/>
              <a:ahLst/>
              <a:cxnLst/>
              <a:rect l="l" t="t" r="r" b="b"/>
              <a:pathLst>
                <a:path w="925590" h="277095">
                  <a:moveTo>
                    <a:pt x="112350" y="0"/>
                  </a:moveTo>
                  <a:lnTo>
                    <a:pt x="813240" y="0"/>
                  </a:lnTo>
                  <a:cubicBezTo>
                    <a:pt x="843037" y="0"/>
                    <a:pt x="871614" y="11837"/>
                    <a:pt x="892683" y="32907"/>
                  </a:cubicBezTo>
                  <a:cubicBezTo>
                    <a:pt x="913753" y="53976"/>
                    <a:pt x="925590" y="82553"/>
                    <a:pt x="925590" y="112350"/>
                  </a:cubicBezTo>
                  <a:lnTo>
                    <a:pt x="925590" y="164745"/>
                  </a:lnTo>
                  <a:cubicBezTo>
                    <a:pt x="925590" y="226794"/>
                    <a:pt x="875289" y="277095"/>
                    <a:pt x="813240" y="277095"/>
                  </a:cubicBezTo>
                  <a:lnTo>
                    <a:pt x="112350" y="277095"/>
                  </a:lnTo>
                  <a:cubicBezTo>
                    <a:pt x="50301" y="277095"/>
                    <a:pt x="0" y="226794"/>
                    <a:pt x="0" y="164745"/>
                  </a:cubicBezTo>
                  <a:lnTo>
                    <a:pt x="0" y="112350"/>
                  </a:lnTo>
                  <a:cubicBezTo>
                    <a:pt x="0" y="82553"/>
                    <a:pt x="11837" y="53976"/>
                    <a:pt x="32907" y="32907"/>
                  </a:cubicBezTo>
                  <a:cubicBezTo>
                    <a:pt x="53976" y="11837"/>
                    <a:pt x="82553" y="0"/>
                    <a:pt x="112350" y="0"/>
                  </a:cubicBezTo>
                  <a:close/>
                </a:path>
              </a:pathLst>
            </a:custGeom>
            <a:solidFill>
              <a:srgbClr val="811D99"/>
            </a:solidFill>
          </p:spPr>
          <p:txBody>
            <a:bodyPr/>
            <a:lstStyle/>
            <a:p>
              <a:endParaRPr lang="nl-NL"/>
            </a:p>
          </p:txBody>
        </p:sp>
        <p:sp>
          <p:nvSpPr>
            <p:cNvPr id="10" name="TextBox 10"/>
            <p:cNvSpPr txBox="1"/>
            <p:nvPr/>
          </p:nvSpPr>
          <p:spPr>
            <a:xfrm>
              <a:off x="0" y="-28575"/>
              <a:ext cx="925590" cy="305670"/>
            </a:xfrm>
            <a:prstGeom prst="rect">
              <a:avLst/>
            </a:prstGeom>
          </p:spPr>
          <p:txBody>
            <a:bodyPr lIns="50800" tIns="50800" rIns="50800" bIns="50800" rtlCol="0" anchor="ctr"/>
            <a:lstStyle/>
            <a:p>
              <a:pPr algn="ctr">
                <a:lnSpc>
                  <a:spcPts val="2545"/>
                </a:lnSpc>
              </a:pPr>
              <a:endParaRPr/>
            </a:p>
          </p:txBody>
        </p:sp>
      </p:grpSp>
      <p:sp>
        <p:nvSpPr>
          <p:cNvPr id="11" name="TextBox 11"/>
          <p:cNvSpPr txBox="1"/>
          <p:nvPr/>
        </p:nvSpPr>
        <p:spPr>
          <a:xfrm>
            <a:off x="1520764" y="2940989"/>
            <a:ext cx="2530221" cy="596139"/>
          </a:xfrm>
          <a:prstGeom prst="rect">
            <a:avLst/>
          </a:prstGeom>
        </p:spPr>
        <p:txBody>
          <a:bodyPr lIns="0" tIns="0" rIns="0" bIns="0" rtlCol="0" anchor="t">
            <a:spAutoFit/>
          </a:bodyPr>
          <a:lstStyle/>
          <a:p>
            <a:pPr algn="l">
              <a:lnSpc>
                <a:spcPts val="4941"/>
              </a:lnSpc>
            </a:pPr>
            <a:r>
              <a:rPr lang="en-US" sz="3529" b="1">
                <a:solidFill>
                  <a:srgbClr val="FFFFFF"/>
                </a:solidFill>
                <a:latin typeface="Open Sans 1 Bold"/>
                <a:ea typeface="Open Sans 1 Bold"/>
                <a:cs typeface="Open Sans 1 Bold"/>
                <a:sym typeface="Open Sans 1 Bold"/>
              </a:rPr>
              <a:t>Lower OOP</a:t>
            </a:r>
          </a:p>
        </p:txBody>
      </p:sp>
      <p:sp>
        <p:nvSpPr>
          <p:cNvPr id="12" name="TextBox 12"/>
          <p:cNvSpPr txBox="1"/>
          <p:nvPr/>
        </p:nvSpPr>
        <p:spPr>
          <a:xfrm>
            <a:off x="1520764" y="3854373"/>
            <a:ext cx="2530221" cy="596139"/>
          </a:xfrm>
          <a:prstGeom prst="rect">
            <a:avLst/>
          </a:prstGeom>
        </p:spPr>
        <p:txBody>
          <a:bodyPr lIns="0" tIns="0" rIns="0" bIns="0" rtlCol="0" anchor="t">
            <a:spAutoFit/>
          </a:bodyPr>
          <a:lstStyle/>
          <a:p>
            <a:pPr algn="l">
              <a:lnSpc>
                <a:spcPts val="4941"/>
              </a:lnSpc>
            </a:pPr>
            <a:r>
              <a:rPr lang="en-US" sz="3529" b="1">
                <a:solidFill>
                  <a:srgbClr val="FFFFFF"/>
                </a:solidFill>
                <a:latin typeface="Open Sans 1 Bold"/>
                <a:ea typeface="Open Sans 1 Bold"/>
                <a:cs typeface="Open Sans 1 Bold"/>
                <a:sym typeface="Open Sans 1 Bold"/>
              </a:rPr>
              <a:t>Lower OOP</a:t>
            </a:r>
          </a:p>
        </p:txBody>
      </p:sp>
      <p:sp>
        <p:nvSpPr>
          <p:cNvPr id="13" name="TextBox 13"/>
          <p:cNvSpPr txBox="1"/>
          <p:nvPr/>
        </p:nvSpPr>
        <p:spPr>
          <a:xfrm>
            <a:off x="1520764" y="3897646"/>
            <a:ext cx="15299852" cy="1216025"/>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Open Sans 1"/>
                <a:ea typeface="Open Sans 1"/>
                <a:cs typeface="Open Sans 1"/>
                <a:sym typeface="Open Sans 1"/>
              </a:rPr>
              <a:t>If inpatient and outpatient care are </a:t>
            </a:r>
            <a:r>
              <a:rPr lang="en-US" sz="3500" b="1">
                <a:solidFill>
                  <a:srgbClr val="000000"/>
                </a:solidFill>
                <a:latin typeface="Open Sans 1 Bold"/>
                <a:ea typeface="Open Sans 1 Bold"/>
                <a:cs typeface="Open Sans 1 Bold"/>
                <a:sym typeface="Open Sans 1 Bold"/>
              </a:rPr>
              <a:t>substitutes</a:t>
            </a:r>
            <a:r>
              <a:rPr lang="en-US" sz="3500">
                <a:solidFill>
                  <a:srgbClr val="000000"/>
                </a:solidFill>
                <a:latin typeface="Open Sans 1"/>
                <a:ea typeface="Open Sans 1"/>
                <a:cs typeface="Open Sans 1"/>
                <a:sym typeface="Open Sans 1"/>
              </a:rPr>
              <a:t> ​</a:t>
            </a:r>
          </a:p>
          <a:p>
            <a:pPr marL="755651" lvl="1" indent="-377825" algn="l">
              <a:lnSpc>
                <a:spcPts val="4900"/>
              </a:lnSpc>
              <a:buFont typeface="Arial"/>
              <a:buChar char="•"/>
            </a:pPr>
            <a:r>
              <a:rPr lang="en-US" sz="3500" b="1">
                <a:solidFill>
                  <a:srgbClr val="000000"/>
                </a:solidFill>
                <a:latin typeface="Open Sans 1 Bold"/>
                <a:ea typeface="Open Sans 1 Bold"/>
                <a:cs typeface="Open Sans 1 Bold"/>
                <a:sym typeface="Open Sans 1 Bold"/>
              </a:rPr>
              <a:t>Postponement of care </a:t>
            </a:r>
          </a:p>
        </p:txBody>
      </p:sp>
      <p:sp>
        <p:nvSpPr>
          <p:cNvPr id="14" name="Freeform 14"/>
          <p:cNvSpPr/>
          <p:nvPr/>
        </p:nvSpPr>
        <p:spPr>
          <a:xfrm>
            <a:off x="4865467" y="5622319"/>
            <a:ext cx="1032781" cy="855917"/>
          </a:xfrm>
          <a:custGeom>
            <a:avLst/>
            <a:gdLst/>
            <a:ahLst/>
            <a:cxnLst/>
            <a:rect l="l" t="t" r="r" b="b"/>
            <a:pathLst>
              <a:path w="1032781" h="855917">
                <a:moveTo>
                  <a:pt x="0" y="0"/>
                </a:moveTo>
                <a:lnTo>
                  <a:pt x="1032781" y="0"/>
                </a:lnTo>
                <a:lnTo>
                  <a:pt x="1032781" y="855917"/>
                </a:lnTo>
                <a:lnTo>
                  <a:pt x="0" y="8559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5" name="Freeform 15"/>
          <p:cNvSpPr/>
          <p:nvPr/>
        </p:nvSpPr>
        <p:spPr>
          <a:xfrm rot="-10800000">
            <a:off x="5898248" y="5683661"/>
            <a:ext cx="518460" cy="794575"/>
          </a:xfrm>
          <a:custGeom>
            <a:avLst/>
            <a:gdLst/>
            <a:ahLst/>
            <a:cxnLst/>
            <a:rect l="l" t="t" r="r" b="b"/>
            <a:pathLst>
              <a:path w="518460" h="794575">
                <a:moveTo>
                  <a:pt x="0" y="0"/>
                </a:moveTo>
                <a:lnTo>
                  <a:pt x="518460" y="0"/>
                </a:lnTo>
                <a:lnTo>
                  <a:pt x="518460" y="794575"/>
                </a:lnTo>
                <a:lnTo>
                  <a:pt x="0" y="7945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grpSp>
        <p:nvGrpSpPr>
          <p:cNvPr id="16" name="Group 16"/>
          <p:cNvGrpSpPr/>
          <p:nvPr/>
        </p:nvGrpSpPr>
        <p:grpSpPr>
          <a:xfrm>
            <a:off x="1028700" y="6674415"/>
            <a:ext cx="16230600" cy="1705327"/>
            <a:chOff x="0" y="0"/>
            <a:chExt cx="4274726" cy="449140"/>
          </a:xfrm>
        </p:grpSpPr>
        <p:sp>
          <p:nvSpPr>
            <p:cNvPr id="17" name="Freeform 17"/>
            <p:cNvSpPr/>
            <p:nvPr/>
          </p:nvSpPr>
          <p:spPr>
            <a:xfrm>
              <a:off x="0" y="0"/>
              <a:ext cx="4274726" cy="449139"/>
            </a:xfrm>
            <a:custGeom>
              <a:avLst/>
              <a:gdLst/>
              <a:ahLst/>
              <a:cxnLst/>
              <a:rect l="l" t="t" r="r" b="b"/>
              <a:pathLst>
                <a:path w="4274726" h="449139">
                  <a:moveTo>
                    <a:pt x="24327" y="0"/>
                  </a:moveTo>
                  <a:lnTo>
                    <a:pt x="4250399" y="0"/>
                  </a:lnTo>
                  <a:cubicBezTo>
                    <a:pt x="4263834" y="0"/>
                    <a:pt x="4274726" y="10891"/>
                    <a:pt x="4274726" y="24327"/>
                  </a:cubicBezTo>
                  <a:lnTo>
                    <a:pt x="4274726" y="424813"/>
                  </a:lnTo>
                  <a:cubicBezTo>
                    <a:pt x="4274726" y="438248"/>
                    <a:pt x="4263834" y="449139"/>
                    <a:pt x="4250399" y="449139"/>
                  </a:cubicBezTo>
                  <a:lnTo>
                    <a:pt x="24327" y="449139"/>
                  </a:lnTo>
                  <a:cubicBezTo>
                    <a:pt x="10891" y="449139"/>
                    <a:pt x="0" y="438248"/>
                    <a:pt x="0" y="424813"/>
                  </a:cubicBezTo>
                  <a:lnTo>
                    <a:pt x="0" y="24327"/>
                  </a:lnTo>
                  <a:cubicBezTo>
                    <a:pt x="0" y="10891"/>
                    <a:pt x="10891" y="0"/>
                    <a:pt x="24327" y="0"/>
                  </a:cubicBezTo>
                  <a:close/>
                </a:path>
              </a:pathLst>
            </a:custGeom>
            <a:solidFill>
              <a:srgbClr val="FFFFFF"/>
            </a:solidFill>
            <a:ln w="38100" cap="rnd">
              <a:solidFill>
                <a:srgbClr val="F3B11E"/>
              </a:solidFill>
              <a:prstDash val="solid"/>
              <a:round/>
            </a:ln>
          </p:spPr>
          <p:txBody>
            <a:bodyPr/>
            <a:lstStyle/>
            <a:p>
              <a:endParaRPr lang="nl-NL"/>
            </a:p>
          </p:txBody>
        </p:sp>
        <p:sp>
          <p:nvSpPr>
            <p:cNvPr id="18" name="TextBox 18"/>
            <p:cNvSpPr txBox="1"/>
            <p:nvPr/>
          </p:nvSpPr>
          <p:spPr>
            <a:xfrm>
              <a:off x="0" y="-28575"/>
              <a:ext cx="4274726" cy="477715"/>
            </a:xfrm>
            <a:prstGeom prst="rect">
              <a:avLst/>
            </a:prstGeom>
          </p:spPr>
          <p:txBody>
            <a:bodyPr lIns="50800" tIns="50800" rIns="50800" bIns="50800" rtlCol="0" anchor="ctr"/>
            <a:lstStyle/>
            <a:p>
              <a:pPr algn="ctr">
                <a:lnSpc>
                  <a:spcPts val="2545"/>
                </a:lnSpc>
              </a:pPr>
              <a:endParaRPr/>
            </a:p>
          </p:txBody>
        </p:sp>
      </p:grpSp>
      <p:grpSp>
        <p:nvGrpSpPr>
          <p:cNvPr id="19" name="Group 19"/>
          <p:cNvGrpSpPr/>
          <p:nvPr/>
        </p:nvGrpSpPr>
        <p:grpSpPr>
          <a:xfrm>
            <a:off x="1028700" y="5952188"/>
            <a:ext cx="3514349" cy="1052096"/>
            <a:chOff x="0" y="0"/>
            <a:chExt cx="925590" cy="277095"/>
          </a:xfrm>
        </p:grpSpPr>
        <p:sp>
          <p:nvSpPr>
            <p:cNvPr id="20" name="Freeform 20"/>
            <p:cNvSpPr/>
            <p:nvPr/>
          </p:nvSpPr>
          <p:spPr>
            <a:xfrm>
              <a:off x="0" y="0"/>
              <a:ext cx="925590" cy="277095"/>
            </a:xfrm>
            <a:custGeom>
              <a:avLst/>
              <a:gdLst/>
              <a:ahLst/>
              <a:cxnLst/>
              <a:rect l="l" t="t" r="r" b="b"/>
              <a:pathLst>
                <a:path w="925590" h="277095">
                  <a:moveTo>
                    <a:pt x="112350" y="0"/>
                  </a:moveTo>
                  <a:lnTo>
                    <a:pt x="813240" y="0"/>
                  </a:lnTo>
                  <a:cubicBezTo>
                    <a:pt x="843037" y="0"/>
                    <a:pt x="871614" y="11837"/>
                    <a:pt x="892683" y="32907"/>
                  </a:cubicBezTo>
                  <a:cubicBezTo>
                    <a:pt x="913753" y="53976"/>
                    <a:pt x="925590" y="82553"/>
                    <a:pt x="925590" y="112350"/>
                  </a:cubicBezTo>
                  <a:lnTo>
                    <a:pt x="925590" y="164745"/>
                  </a:lnTo>
                  <a:cubicBezTo>
                    <a:pt x="925590" y="226794"/>
                    <a:pt x="875289" y="277095"/>
                    <a:pt x="813240" y="277095"/>
                  </a:cubicBezTo>
                  <a:lnTo>
                    <a:pt x="112350" y="277095"/>
                  </a:lnTo>
                  <a:cubicBezTo>
                    <a:pt x="50301" y="277095"/>
                    <a:pt x="0" y="226794"/>
                    <a:pt x="0" y="164745"/>
                  </a:cubicBezTo>
                  <a:lnTo>
                    <a:pt x="0" y="112350"/>
                  </a:lnTo>
                  <a:cubicBezTo>
                    <a:pt x="0" y="82553"/>
                    <a:pt x="11837" y="53976"/>
                    <a:pt x="32907" y="32907"/>
                  </a:cubicBezTo>
                  <a:cubicBezTo>
                    <a:pt x="53976" y="11837"/>
                    <a:pt x="82553" y="0"/>
                    <a:pt x="112350" y="0"/>
                  </a:cubicBezTo>
                  <a:close/>
                </a:path>
              </a:pathLst>
            </a:custGeom>
            <a:solidFill>
              <a:srgbClr val="811D99"/>
            </a:solidFill>
          </p:spPr>
          <p:txBody>
            <a:bodyPr/>
            <a:lstStyle/>
            <a:p>
              <a:endParaRPr lang="nl-NL"/>
            </a:p>
          </p:txBody>
        </p:sp>
        <p:sp>
          <p:nvSpPr>
            <p:cNvPr id="21" name="TextBox 21"/>
            <p:cNvSpPr txBox="1"/>
            <p:nvPr/>
          </p:nvSpPr>
          <p:spPr>
            <a:xfrm>
              <a:off x="0" y="-28575"/>
              <a:ext cx="925590" cy="305670"/>
            </a:xfrm>
            <a:prstGeom prst="rect">
              <a:avLst/>
            </a:prstGeom>
          </p:spPr>
          <p:txBody>
            <a:bodyPr lIns="50800" tIns="50800" rIns="50800" bIns="50800" rtlCol="0" anchor="ctr"/>
            <a:lstStyle/>
            <a:p>
              <a:pPr algn="ctr">
                <a:lnSpc>
                  <a:spcPts val="2545"/>
                </a:lnSpc>
              </a:pPr>
              <a:endParaRPr/>
            </a:p>
          </p:txBody>
        </p:sp>
      </p:grpSp>
      <p:sp>
        <p:nvSpPr>
          <p:cNvPr id="22" name="TextBox 22"/>
          <p:cNvSpPr txBox="1"/>
          <p:nvPr/>
        </p:nvSpPr>
        <p:spPr>
          <a:xfrm>
            <a:off x="1520764" y="6146830"/>
            <a:ext cx="2673428" cy="596139"/>
          </a:xfrm>
          <a:prstGeom prst="rect">
            <a:avLst/>
          </a:prstGeom>
        </p:spPr>
        <p:txBody>
          <a:bodyPr lIns="0" tIns="0" rIns="0" bIns="0" rtlCol="0" anchor="t">
            <a:spAutoFit/>
          </a:bodyPr>
          <a:lstStyle/>
          <a:p>
            <a:pPr algn="l">
              <a:lnSpc>
                <a:spcPts val="4941"/>
              </a:lnSpc>
            </a:pPr>
            <a:r>
              <a:rPr lang="en-US" sz="3529" b="1">
                <a:solidFill>
                  <a:srgbClr val="FFFFFF"/>
                </a:solidFill>
                <a:latin typeface="Open Sans 1 Bold"/>
                <a:ea typeface="Open Sans 1 Bold"/>
                <a:cs typeface="Open Sans 1 Bold"/>
                <a:sym typeface="Open Sans 1 Bold"/>
              </a:rPr>
              <a:t>Higher OOP</a:t>
            </a:r>
          </a:p>
        </p:txBody>
      </p:sp>
      <p:sp>
        <p:nvSpPr>
          <p:cNvPr id="23" name="TextBox 23"/>
          <p:cNvSpPr txBox="1"/>
          <p:nvPr/>
        </p:nvSpPr>
        <p:spPr>
          <a:xfrm>
            <a:off x="1520764" y="6992795"/>
            <a:ext cx="2530221" cy="596139"/>
          </a:xfrm>
          <a:prstGeom prst="rect">
            <a:avLst/>
          </a:prstGeom>
        </p:spPr>
        <p:txBody>
          <a:bodyPr lIns="0" tIns="0" rIns="0" bIns="0" rtlCol="0" anchor="t">
            <a:spAutoFit/>
          </a:bodyPr>
          <a:lstStyle/>
          <a:p>
            <a:pPr algn="l">
              <a:lnSpc>
                <a:spcPts val="4941"/>
              </a:lnSpc>
            </a:pPr>
            <a:r>
              <a:rPr lang="en-US" sz="3529" b="1">
                <a:solidFill>
                  <a:srgbClr val="FFFFFF"/>
                </a:solidFill>
                <a:latin typeface="Open Sans 1 Bold"/>
                <a:ea typeface="Open Sans 1 Bold"/>
                <a:cs typeface="Open Sans 1 Bold"/>
                <a:sym typeface="Open Sans 1 Bold"/>
              </a:rPr>
              <a:t>Lower OOP</a:t>
            </a:r>
          </a:p>
        </p:txBody>
      </p:sp>
      <p:sp>
        <p:nvSpPr>
          <p:cNvPr id="24" name="TextBox 24"/>
          <p:cNvSpPr txBox="1"/>
          <p:nvPr/>
        </p:nvSpPr>
        <p:spPr>
          <a:xfrm>
            <a:off x="1520764" y="7036068"/>
            <a:ext cx="15299852" cy="1216025"/>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Open Sans 1"/>
                <a:ea typeface="Open Sans 1"/>
                <a:cs typeface="Open Sans 1"/>
                <a:sym typeface="Open Sans 1"/>
              </a:rPr>
              <a:t>If inpatient and outpatient care are </a:t>
            </a:r>
            <a:r>
              <a:rPr lang="en-US" sz="3500" b="1">
                <a:solidFill>
                  <a:srgbClr val="000000"/>
                </a:solidFill>
                <a:latin typeface="Open Sans 1 Bold"/>
                <a:ea typeface="Open Sans 1 Bold"/>
                <a:cs typeface="Open Sans 1 Bold"/>
                <a:sym typeface="Open Sans 1 Bold"/>
              </a:rPr>
              <a:t>complements</a:t>
            </a:r>
            <a:r>
              <a:rPr lang="en-US" sz="3500">
                <a:solidFill>
                  <a:srgbClr val="000000"/>
                </a:solidFill>
                <a:latin typeface="Open Sans 1"/>
                <a:ea typeface="Open Sans 1"/>
                <a:cs typeface="Open Sans 1"/>
                <a:sym typeface="Open Sans 1"/>
              </a:rPr>
              <a:t>​</a:t>
            </a:r>
          </a:p>
          <a:p>
            <a:pPr marL="755651" lvl="1" indent="-377825" algn="l">
              <a:lnSpc>
                <a:spcPts val="4900"/>
              </a:lnSpc>
              <a:buFont typeface="Arial"/>
              <a:buChar char="•"/>
            </a:pPr>
            <a:r>
              <a:rPr lang="en-US" sz="3500" b="1">
                <a:solidFill>
                  <a:srgbClr val="000000"/>
                </a:solidFill>
                <a:latin typeface="Open Sans 1 Bold"/>
                <a:ea typeface="Open Sans 1 Bold"/>
                <a:cs typeface="Open Sans 1 Bold"/>
                <a:sym typeface="Open Sans 1 Bold"/>
              </a:rPr>
              <a:t>Increase in utilization of medical services</a:t>
            </a:r>
          </a:p>
        </p:txBody>
      </p:sp>
      <p:sp>
        <p:nvSpPr>
          <p:cNvPr id="25" name="Freeform 25"/>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6"/>
            <a:stretch>
              <a:fillRect/>
            </a:stretch>
          </a:blipFill>
        </p:spPr>
        <p:txBody>
          <a:bodyPr/>
          <a:lstStyle/>
          <a:p>
            <a:endParaRPr lang="nl-N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64226" y="2703605"/>
            <a:ext cx="1396796" cy="1221804"/>
          </a:xfrm>
          <a:custGeom>
            <a:avLst/>
            <a:gdLst/>
            <a:ahLst/>
            <a:cxnLst/>
            <a:rect l="l" t="t" r="r" b="b"/>
            <a:pathLst>
              <a:path w="1396796" h="1221804">
                <a:moveTo>
                  <a:pt x="0" y="0"/>
                </a:moveTo>
                <a:lnTo>
                  <a:pt x="1396796" y="0"/>
                </a:lnTo>
                <a:lnTo>
                  <a:pt x="1396796" y="1221804"/>
                </a:lnTo>
                <a:lnTo>
                  <a:pt x="0" y="12218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Freeform 3"/>
          <p:cNvSpPr/>
          <p:nvPr/>
        </p:nvSpPr>
        <p:spPr>
          <a:xfrm>
            <a:off x="13794749" y="2703605"/>
            <a:ext cx="1474273" cy="1221804"/>
          </a:xfrm>
          <a:custGeom>
            <a:avLst/>
            <a:gdLst/>
            <a:ahLst/>
            <a:cxnLst/>
            <a:rect l="l" t="t" r="r" b="b"/>
            <a:pathLst>
              <a:path w="1474273" h="1221804">
                <a:moveTo>
                  <a:pt x="0" y="0"/>
                </a:moveTo>
                <a:lnTo>
                  <a:pt x="1474273" y="0"/>
                </a:lnTo>
                <a:lnTo>
                  <a:pt x="1474273" y="1221804"/>
                </a:lnTo>
                <a:lnTo>
                  <a:pt x="0" y="12218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l-NL"/>
          </a:p>
        </p:txBody>
      </p:sp>
      <p:grpSp>
        <p:nvGrpSpPr>
          <p:cNvPr id="4" name="Group 4"/>
          <p:cNvGrpSpPr/>
          <p:nvPr/>
        </p:nvGrpSpPr>
        <p:grpSpPr>
          <a:xfrm>
            <a:off x="1028700" y="5054917"/>
            <a:ext cx="4467848" cy="1302074"/>
            <a:chOff x="0" y="0"/>
            <a:chExt cx="697314" cy="203220"/>
          </a:xfrm>
        </p:grpSpPr>
        <p:sp>
          <p:nvSpPr>
            <p:cNvPr id="5" name="Freeform 5"/>
            <p:cNvSpPr/>
            <p:nvPr/>
          </p:nvSpPr>
          <p:spPr>
            <a:xfrm>
              <a:off x="0" y="0"/>
              <a:ext cx="697314" cy="203220"/>
            </a:xfrm>
            <a:custGeom>
              <a:avLst/>
              <a:gdLst/>
              <a:ahLst/>
              <a:cxnLst/>
              <a:rect l="l" t="t" r="r" b="b"/>
              <a:pathLst>
                <a:path w="697314" h="203220">
                  <a:moveTo>
                    <a:pt x="81442" y="0"/>
                  </a:moveTo>
                  <a:lnTo>
                    <a:pt x="615872" y="0"/>
                  </a:lnTo>
                  <a:cubicBezTo>
                    <a:pt x="637472" y="0"/>
                    <a:pt x="658187" y="8580"/>
                    <a:pt x="673460" y="23854"/>
                  </a:cubicBezTo>
                  <a:cubicBezTo>
                    <a:pt x="688733" y="39127"/>
                    <a:pt x="697314" y="59842"/>
                    <a:pt x="697314" y="81442"/>
                  </a:cubicBezTo>
                  <a:lnTo>
                    <a:pt x="697314" y="121778"/>
                  </a:lnTo>
                  <a:cubicBezTo>
                    <a:pt x="697314" y="166757"/>
                    <a:pt x="660851" y="203220"/>
                    <a:pt x="615872" y="203220"/>
                  </a:cubicBezTo>
                  <a:lnTo>
                    <a:pt x="81442" y="203220"/>
                  </a:lnTo>
                  <a:cubicBezTo>
                    <a:pt x="36463" y="203220"/>
                    <a:pt x="0" y="166757"/>
                    <a:pt x="0" y="121778"/>
                  </a:cubicBezTo>
                  <a:lnTo>
                    <a:pt x="0" y="81442"/>
                  </a:lnTo>
                  <a:cubicBezTo>
                    <a:pt x="0" y="36463"/>
                    <a:pt x="36463" y="0"/>
                    <a:pt x="81442" y="0"/>
                  </a:cubicBezTo>
                  <a:close/>
                </a:path>
              </a:pathLst>
            </a:custGeom>
            <a:solidFill>
              <a:srgbClr val="FAD062"/>
            </a:solidFill>
          </p:spPr>
          <p:txBody>
            <a:bodyPr/>
            <a:lstStyle/>
            <a:p>
              <a:endParaRPr lang="nl-NL"/>
            </a:p>
          </p:txBody>
        </p:sp>
        <p:sp>
          <p:nvSpPr>
            <p:cNvPr id="6" name="TextBox 6"/>
            <p:cNvSpPr txBox="1"/>
            <p:nvPr/>
          </p:nvSpPr>
          <p:spPr>
            <a:xfrm>
              <a:off x="0" y="-28575"/>
              <a:ext cx="697314" cy="231795"/>
            </a:xfrm>
            <a:prstGeom prst="rect">
              <a:avLst/>
            </a:prstGeom>
          </p:spPr>
          <p:txBody>
            <a:bodyPr lIns="50800" tIns="50800" rIns="50800" bIns="50800" rtlCol="0" anchor="ctr"/>
            <a:lstStyle/>
            <a:p>
              <a:pPr algn="ctr">
                <a:lnSpc>
                  <a:spcPts val="2545"/>
                </a:lnSpc>
              </a:pPr>
              <a:endParaRPr/>
            </a:p>
          </p:txBody>
        </p:sp>
      </p:grpSp>
      <p:sp>
        <p:nvSpPr>
          <p:cNvPr id="7" name="TextBox 7"/>
          <p:cNvSpPr txBox="1"/>
          <p:nvPr/>
        </p:nvSpPr>
        <p:spPr>
          <a:xfrm>
            <a:off x="1028700" y="923925"/>
            <a:ext cx="13618726" cy="863600"/>
          </a:xfrm>
          <a:prstGeom prst="rect">
            <a:avLst/>
          </a:prstGeom>
        </p:spPr>
        <p:txBody>
          <a:bodyPr lIns="0" tIns="0" rIns="0" bIns="0" rtlCol="0" anchor="t">
            <a:spAutoFit/>
          </a:bodyPr>
          <a:lstStyle/>
          <a:p>
            <a:pPr algn="l">
              <a:lnSpc>
                <a:spcPts val="7000"/>
              </a:lnSpc>
            </a:pPr>
            <a:r>
              <a:rPr lang="en-US" sz="5000" b="1">
                <a:solidFill>
                  <a:srgbClr val="811D99"/>
                </a:solidFill>
                <a:latin typeface="Open Sans 1 Bold"/>
                <a:ea typeface="Open Sans 1 Bold"/>
                <a:cs typeface="Open Sans 1 Bold"/>
                <a:sym typeface="Open Sans 1 Bold"/>
              </a:rPr>
              <a:t>Results: Causal impact on OOP ​</a:t>
            </a:r>
          </a:p>
        </p:txBody>
      </p:sp>
      <p:sp>
        <p:nvSpPr>
          <p:cNvPr id="8" name="TextBox 8"/>
          <p:cNvSpPr txBox="1"/>
          <p:nvPr/>
        </p:nvSpPr>
        <p:spPr>
          <a:xfrm>
            <a:off x="1191236" y="5224374"/>
            <a:ext cx="4142775" cy="860425"/>
          </a:xfrm>
          <a:prstGeom prst="rect">
            <a:avLst/>
          </a:prstGeom>
        </p:spPr>
        <p:txBody>
          <a:bodyPr lIns="0" tIns="0" rIns="0" bIns="0" rtlCol="0" anchor="t">
            <a:spAutoFit/>
          </a:bodyPr>
          <a:lstStyle/>
          <a:p>
            <a:pPr algn="ctr">
              <a:lnSpc>
                <a:spcPts val="3499"/>
              </a:lnSpc>
            </a:pPr>
            <a:r>
              <a:rPr lang="en-US" sz="2499">
                <a:solidFill>
                  <a:srgbClr val="000000"/>
                </a:solidFill>
                <a:latin typeface="Open Sans 1"/>
                <a:ea typeface="Open Sans 1"/>
                <a:cs typeface="Open Sans 1"/>
                <a:sym typeface="Open Sans 1"/>
              </a:rPr>
              <a:t> </a:t>
            </a:r>
            <a:r>
              <a:rPr lang="en-US" sz="2499" b="1">
                <a:solidFill>
                  <a:srgbClr val="000000"/>
                </a:solidFill>
                <a:latin typeface="Open Sans 1 Bold"/>
                <a:ea typeface="Open Sans 1 Bold"/>
                <a:cs typeface="Open Sans 1 Bold"/>
                <a:sym typeface="Open Sans 1 Bold"/>
              </a:rPr>
              <a:t>No evidence</a:t>
            </a:r>
            <a:r>
              <a:rPr lang="en-US" sz="2499">
                <a:solidFill>
                  <a:srgbClr val="000000"/>
                </a:solidFill>
                <a:latin typeface="Open Sans 1"/>
                <a:ea typeface="Open Sans 1"/>
                <a:cs typeface="Open Sans 1"/>
                <a:sym typeface="Open Sans 1"/>
              </a:rPr>
              <a:t> of reduced financial burden</a:t>
            </a:r>
            <a:r>
              <a:rPr lang="en-US" sz="2499">
                <a:solidFill>
                  <a:srgbClr val="811D99"/>
                </a:solidFill>
                <a:latin typeface="Open Sans 1"/>
                <a:ea typeface="Open Sans 1"/>
                <a:cs typeface="Open Sans 1"/>
                <a:sym typeface="Open Sans 1"/>
              </a:rPr>
              <a:t> </a:t>
            </a:r>
          </a:p>
        </p:txBody>
      </p:sp>
      <p:sp>
        <p:nvSpPr>
          <p:cNvPr id="9" name="Freeform 9"/>
          <p:cNvSpPr/>
          <p:nvPr/>
        </p:nvSpPr>
        <p:spPr>
          <a:xfrm>
            <a:off x="8000225" y="2675080"/>
            <a:ext cx="1319768" cy="1319768"/>
          </a:xfrm>
          <a:custGeom>
            <a:avLst/>
            <a:gdLst/>
            <a:ahLst/>
            <a:cxnLst/>
            <a:rect l="l" t="t" r="r" b="b"/>
            <a:pathLst>
              <a:path w="1319768" h="1319768">
                <a:moveTo>
                  <a:pt x="0" y="0"/>
                </a:moveTo>
                <a:lnTo>
                  <a:pt x="1319768" y="0"/>
                </a:lnTo>
                <a:lnTo>
                  <a:pt x="1319768" y="1319768"/>
                </a:lnTo>
                <a:lnTo>
                  <a:pt x="0" y="13197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grpSp>
        <p:nvGrpSpPr>
          <p:cNvPr id="10" name="Group 10"/>
          <p:cNvGrpSpPr/>
          <p:nvPr/>
        </p:nvGrpSpPr>
        <p:grpSpPr>
          <a:xfrm>
            <a:off x="5958557" y="5054917"/>
            <a:ext cx="5446520" cy="1302074"/>
            <a:chOff x="0" y="0"/>
            <a:chExt cx="850059" cy="203220"/>
          </a:xfrm>
        </p:grpSpPr>
        <p:sp>
          <p:nvSpPr>
            <p:cNvPr id="11" name="Freeform 11"/>
            <p:cNvSpPr/>
            <p:nvPr/>
          </p:nvSpPr>
          <p:spPr>
            <a:xfrm>
              <a:off x="0" y="0"/>
              <a:ext cx="850059" cy="203220"/>
            </a:xfrm>
            <a:custGeom>
              <a:avLst/>
              <a:gdLst/>
              <a:ahLst/>
              <a:cxnLst/>
              <a:rect l="l" t="t" r="r" b="b"/>
              <a:pathLst>
                <a:path w="850059" h="203220">
                  <a:moveTo>
                    <a:pt x="66808" y="0"/>
                  </a:moveTo>
                  <a:lnTo>
                    <a:pt x="783251" y="0"/>
                  </a:lnTo>
                  <a:cubicBezTo>
                    <a:pt x="800970" y="0"/>
                    <a:pt x="817962" y="7039"/>
                    <a:pt x="830491" y="19568"/>
                  </a:cubicBezTo>
                  <a:cubicBezTo>
                    <a:pt x="843020" y="32096"/>
                    <a:pt x="850059" y="49089"/>
                    <a:pt x="850059" y="66808"/>
                  </a:cubicBezTo>
                  <a:lnTo>
                    <a:pt x="850059" y="136412"/>
                  </a:lnTo>
                  <a:cubicBezTo>
                    <a:pt x="850059" y="173309"/>
                    <a:pt x="820148" y="203220"/>
                    <a:pt x="783251" y="203220"/>
                  </a:cubicBezTo>
                  <a:lnTo>
                    <a:pt x="66808" y="203220"/>
                  </a:lnTo>
                  <a:cubicBezTo>
                    <a:pt x="49089" y="203220"/>
                    <a:pt x="32096" y="196181"/>
                    <a:pt x="19568" y="183652"/>
                  </a:cubicBezTo>
                  <a:cubicBezTo>
                    <a:pt x="7039" y="171123"/>
                    <a:pt x="0" y="154130"/>
                    <a:pt x="0" y="136412"/>
                  </a:cubicBezTo>
                  <a:lnTo>
                    <a:pt x="0" y="66808"/>
                  </a:lnTo>
                  <a:cubicBezTo>
                    <a:pt x="0" y="49089"/>
                    <a:pt x="7039" y="32096"/>
                    <a:pt x="19568" y="19568"/>
                  </a:cubicBezTo>
                  <a:cubicBezTo>
                    <a:pt x="32096" y="7039"/>
                    <a:pt x="49089" y="0"/>
                    <a:pt x="66808" y="0"/>
                  </a:cubicBezTo>
                  <a:close/>
                </a:path>
              </a:pathLst>
            </a:custGeom>
            <a:solidFill>
              <a:srgbClr val="FAD062"/>
            </a:solidFill>
          </p:spPr>
          <p:txBody>
            <a:bodyPr/>
            <a:lstStyle/>
            <a:p>
              <a:endParaRPr lang="nl-NL"/>
            </a:p>
          </p:txBody>
        </p:sp>
        <p:sp>
          <p:nvSpPr>
            <p:cNvPr id="12" name="TextBox 12"/>
            <p:cNvSpPr txBox="1"/>
            <p:nvPr/>
          </p:nvSpPr>
          <p:spPr>
            <a:xfrm>
              <a:off x="0" y="-28575"/>
              <a:ext cx="850059" cy="231795"/>
            </a:xfrm>
            <a:prstGeom prst="rect">
              <a:avLst/>
            </a:prstGeom>
          </p:spPr>
          <p:txBody>
            <a:bodyPr lIns="50800" tIns="50800" rIns="50800" bIns="50800" rtlCol="0" anchor="ctr"/>
            <a:lstStyle/>
            <a:p>
              <a:pPr algn="ctr">
                <a:lnSpc>
                  <a:spcPts val="2545"/>
                </a:lnSpc>
              </a:pPr>
              <a:endParaRPr/>
            </a:p>
          </p:txBody>
        </p:sp>
      </p:grpSp>
      <p:sp>
        <p:nvSpPr>
          <p:cNvPr id="13" name="TextBox 13"/>
          <p:cNvSpPr txBox="1"/>
          <p:nvPr/>
        </p:nvSpPr>
        <p:spPr>
          <a:xfrm>
            <a:off x="6088805" y="5219607"/>
            <a:ext cx="5142607" cy="860425"/>
          </a:xfrm>
          <a:prstGeom prst="rect">
            <a:avLst/>
          </a:prstGeom>
        </p:spPr>
        <p:txBody>
          <a:bodyPr lIns="0" tIns="0" rIns="0" bIns="0" rtlCol="0" anchor="t">
            <a:spAutoFit/>
          </a:bodyPr>
          <a:lstStyle/>
          <a:p>
            <a:pPr algn="ctr">
              <a:lnSpc>
                <a:spcPts val="3499"/>
              </a:lnSpc>
            </a:pPr>
            <a:r>
              <a:rPr lang="en-US" sz="2499" b="1">
                <a:solidFill>
                  <a:srgbClr val="000000"/>
                </a:solidFill>
                <a:latin typeface="Open Sans 1 Bold"/>
                <a:ea typeface="Open Sans 1 Bold"/>
                <a:cs typeface="Open Sans 1 Bold"/>
                <a:sym typeface="Open Sans 1 Bold"/>
              </a:rPr>
              <a:t> </a:t>
            </a:r>
            <a:r>
              <a:rPr lang="en-US" sz="2499">
                <a:solidFill>
                  <a:srgbClr val="000000"/>
                </a:solidFill>
                <a:latin typeface="Open Sans 1"/>
                <a:ea typeface="Open Sans 1"/>
                <a:cs typeface="Open Sans 1"/>
                <a:sym typeface="Open Sans 1"/>
              </a:rPr>
              <a:t>Odds of incurring outpatient OOP increased by </a:t>
            </a:r>
            <a:r>
              <a:rPr lang="en-US" sz="2499" b="1">
                <a:solidFill>
                  <a:srgbClr val="000000"/>
                </a:solidFill>
                <a:latin typeface="Open Sans 1 Bold"/>
                <a:ea typeface="Open Sans 1 Bold"/>
                <a:cs typeface="Open Sans 1 Bold"/>
                <a:sym typeface="Open Sans 1 Bold"/>
              </a:rPr>
              <a:t>~23%</a:t>
            </a:r>
            <a:r>
              <a:rPr lang="en-US" sz="2499">
                <a:solidFill>
                  <a:srgbClr val="000000"/>
                </a:solidFill>
                <a:latin typeface="Open Sans 1"/>
                <a:ea typeface="Open Sans 1"/>
                <a:cs typeface="Open Sans 1"/>
                <a:sym typeface="Open Sans 1"/>
              </a:rPr>
              <a:t> (early-treated)​</a:t>
            </a:r>
          </a:p>
        </p:txBody>
      </p:sp>
      <p:grpSp>
        <p:nvGrpSpPr>
          <p:cNvPr id="14" name="Group 14"/>
          <p:cNvGrpSpPr/>
          <p:nvPr/>
        </p:nvGrpSpPr>
        <p:grpSpPr>
          <a:xfrm>
            <a:off x="11821963" y="5054917"/>
            <a:ext cx="5419846" cy="1616144"/>
            <a:chOff x="0" y="0"/>
            <a:chExt cx="845896" cy="252238"/>
          </a:xfrm>
        </p:grpSpPr>
        <p:sp>
          <p:nvSpPr>
            <p:cNvPr id="15" name="Freeform 15"/>
            <p:cNvSpPr/>
            <p:nvPr/>
          </p:nvSpPr>
          <p:spPr>
            <a:xfrm>
              <a:off x="0" y="0"/>
              <a:ext cx="845896" cy="252238"/>
            </a:xfrm>
            <a:custGeom>
              <a:avLst/>
              <a:gdLst/>
              <a:ahLst/>
              <a:cxnLst/>
              <a:rect l="l" t="t" r="r" b="b"/>
              <a:pathLst>
                <a:path w="845896" h="252238">
                  <a:moveTo>
                    <a:pt x="67137" y="0"/>
                  </a:moveTo>
                  <a:lnTo>
                    <a:pt x="778759" y="0"/>
                  </a:lnTo>
                  <a:cubicBezTo>
                    <a:pt x="796565" y="0"/>
                    <a:pt x="813641" y="7073"/>
                    <a:pt x="826232" y="19664"/>
                  </a:cubicBezTo>
                  <a:cubicBezTo>
                    <a:pt x="838822" y="32254"/>
                    <a:pt x="845896" y="49331"/>
                    <a:pt x="845896" y="67137"/>
                  </a:cubicBezTo>
                  <a:lnTo>
                    <a:pt x="845896" y="185101"/>
                  </a:lnTo>
                  <a:cubicBezTo>
                    <a:pt x="845896" y="202907"/>
                    <a:pt x="838822" y="219983"/>
                    <a:pt x="826232" y="232574"/>
                  </a:cubicBezTo>
                  <a:cubicBezTo>
                    <a:pt x="813641" y="245164"/>
                    <a:pt x="796565" y="252238"/>
                    <a:pt x="778759" y="252238"/>
                  </a:cubicBezTo>
                  <a:lnTo>
                    <a:pt x="67137" y="252238"/>
                  </a:lnTo>
                  <a:cubicBezTo>
                    <a:pt x="49331" y="252238"/>
                    <a:pt x="32254" y="245164"/>
                    <a:pt x="19664" y="232574"/>
                  </a:cubicBezTo>
                  <a:cubicBezTo>
                    <a:pt x="7073" y="219983"/>
                    <a:pt x="0" y="202907"/>
                    <a:pt x="0" y="185101"/>
                  </a:cubicBezTo>
                  <a:lnTo>
                    <a:pt x="0" y="67137"/>
                  </a:lnTo>
                  <a:cubicBezTo>
                    <a:pt x="0" y="49331"/>
                    <a:pt x="7073" y="32254"/>
                    <a:pt x="19664" y="19664"/>
                  </a:cubicBezTo>
                  <a:cubicBezTo>
                    <a:pt x="32254" y="7073"/>
                    <a:pt x="49331" y="0"/>
                    <a:pt x="67137" y="0"/>
                  </a:cubicBezTo>
                  <a:close/>
                </a:path>
              </a:pathLst>
            </a:custGeom>
            <a:solidFill>
              <a:srgbClr val="FAD062"/>
            </a:solidFill>
          </p:spPr>
          <p:txBody>
            <a:bodyPr/>
            <a:lstStyle/>
            <a:p>
              <a:endParaRPr lang="nl-NL"/>
            </a:p>
          </p:txBody>
        </p:sp>
        <p:sp>
          <p:nvSpPr>
            <p:cNvPr id="16" name="TextBox 16"/>
            <p:cNvSpPr txBox="1"/>
            <p:nvPr/>
          </p:nvSpPr>
          <p:spPr>
            <a:xfrm>
              <a:off x="0" y="-28575"/>
              <a:ext cx="845896" cy="280813"/>
            </a:xfrm>
            <a:prstGeom prst="rect">
              <a:avLst/>
            </a:prstGeom>
          </p:spPr>
          <p:txBody>
            <a:bodyPr lIns="50800" tIns="50800" rIns="50800" bIns="50800" rtlCol="0" anchor="ctr"/>
            <a:lstStyle/>
            <a:p>
              <a:pPr algn="ctr">
                <a:lnSpc>
                  <a:spcPts val="2545"/>
                </a:lnSpc>
              </a:pPr>
              <a:endParaRPr/>
            </a:p>
          </p:txBody>
        </p:sp>
      </p:grpSp>
      <p:sp>
        <p:nvSpPr>
          <p:cNvPr id="17" name="TextBox 17"/>
          <p:cNvSpPr txBox="1"/>
          <p:nvPr/>
        </p:nvSpPr>
        <p:spPr>
          <a:xfrm>
            <a:off x="12136916" y="5189889"/>
            <a:ext cx="4789939" cy="1298575"/>
          </a:xfrm>
          <a:prstGeom prst="rect">
            <a:avLst/>
          </a:prstGeom>
        </p:spPr>
        <p:txBody>
          <a:bodyPr lIns="0" tIns="0" rIns="0" bIns="0" rtlCol="0" anchor="t">
            <a:spAutoFit/>
          </a:bodyPr>
          <a:lstStyle/>
          <a:p>
            <a:pPr algn="ctr">
              <a:lnSpc>
                <a:spcPts val="3499"/>
              </a:lnSpc>
            </a:pPr>
            <a:r>
              <a:rPr lang="en-US" sz="2499">
                <a:solidFill>
                  <a:srgbClr val="000000"/>
                </a:solidFill>
                <a:latin typeface="Open Sans 1"/>
                <a:ea typeface="Open Sans 1"/>
                <a:cs typeface="Open Sans 1"/>
                <a:sym typeface="Open Sans 1"/>
              </a:rPr>
              <a:t>Odds of incurring any OOP spending increased by </a:t>
            </a:r>
            <a:r>
              <a:rPr lang="en-US" sz="2499" b="1">
                <a:solidFill>
                  <a:srgbClr val="000000"/>
                </a:solidFill>
                <a:latin typeface="Open Sans 1 Bold"/>
                <a:ea typeface="Open Sans 1 Bold"/>
                <a:cs typeface="Open Sans 1 Bold"/>
                <a:sym typeface="Open Sans 1 Bold"/>
              </a:rPr>
              <a:t>~30% </a:t>
            </a:r>
            <a:r>
              <a:rPr lang="en-US" sz="2499">
                <a:solidFill>
                  <a:srgbClr val="000000"/>
                </a:solidFill>
                <a:latin typeface="Open Sans 1"/>
                <a:ea typeface="Open Sans 1"/>
                <a:cs typeface="Open Sans 1"/>
                <a:sym typeface="Open Sans 1"/>
              </a:rPr>
              <a:t>(early-treated)</a:t>
            </a:r>
          </a:p>
        </p:txBody>
      </p:sp>
      <p:sp>
        <p:nvSpPr>
          <p:cNvPr id="18" name="TextBox 18"/>
          <p:cNvSpPr txBox="1"/>
          <p:nvPr/>
        </p:nvSpPr>
        <p:spPr>
          <a:xfrm>
            <a:off x="6817379" y="4185348"/>
            <a:ext cx="3728876" cy="612394"/>
          </a:xfrm>
          <a:prstGeom prst="rect">
            <a:avLst/>
          </a:prstGeom>
        </p:spPr>
        <p:txBody>
          <a:bodyPr lIns="0" tIns="0" rIns="0" bIns="0" rtlCol="0" anchor="t">
            <a:spAutoFit/>
          </a:bodyPr>
          <a:lstStyle/>
          <a:p>
            <a:pPr algn="ctr">
              <a:lnSpc>
                <a:spcPts val="5095"/>
              </a:lnSpc>
            </a:pPr>
            <a:r>
              <a:rPr lang="en-US" sz="3639" b="1">
                <a:solidFill>
                  <a:srgbClr val="811D99"/>
                </a:solidFill>
                <a:latin typeface="Open Sans 1 Bold"/>
                <a:ea typeface="Open Sans 1 Bold"/>
                <a:cs typeface="Open Sans 1 Bold"/>
                <a:sym typeface="Open Sans 1 Bold"/>
              </a:rPr>
              <a:t>Outpatient OOP</a:t>
            </a:r>
          </a:p>
        </p:txBody>
      </p:sp>
      <p:sp>
        <p:nvSpPr>
          <p:cNvPr id="19" name="TextBox 19"/>
          <p:cNvSpPr txBox="1"/>
          <p:nvPr/>
        </p:nvSpPr>
        <p:spPr>
          <a:xfrm>
            <a:off x="1540791" y="4185348"/>
            <a:ext cx="3443665" cy="612394"/>
          </a:xfrm>
          <a:prstGeom prst="rect">
            <a:avLst/>
          </a:prstGeom>
        </p:spPr>
        <p:txBody>
          <a:bodyPr lIns="0" tIns="0" rIns="0" bIns="0" rtlCol="0" anchor="t">
            <a:spAutoFit/>
          </a:bodyPr>
          <a:lstStyle/>
          <a:p>
            <a:pPr algn="ctr">
              <a:lnSpc>
                <a:spcPts val="5095"/>
              </a:lnSpc>
            </a:pPr>
            <a:r>
              <a:rPr lang="en-US" sz="3639" b="1">
                <a:solidFill>
                  <a:srgbClr val="811D99"/>
                </a:solidFill>
                <a:latin typeface="Open Sans 1 Bold"/>
                <a:ea typeface="Open Sans 1 Bold"/>
                <a:cs typeface="Open Sans 1 Bold"/>
                <a:sym typeface="Open Sans 1 Bold"/>
              </a:rPr>
              <a:t>Inpatient OOP</a:t>
            </a:r>
          </a:p>
        </p:txBody>
      </p:sp>
      <p:grpSp>
        <p:nvGrpSpPr>
          <p:cNvPr id="20" name="Group 20"/>
          <p:cNvGrpSpPr/>
          <p:nvPr/>
        </p:nvGrpSpPr>
        <p:grpSpPr>
          <a:xfrm>
            <a:off x="11821963" y="6930899"/>
            <a:ext cx="5419846" cy="1616144"/>
            <a:chOff x="0" y="0"/>
            <a:chExt cx="845896" cy="252238"/>
          </a:xfrm>
        </p:grpSpPr>
        <p:sp>
          <p:nvSpPr>
            <p:cNvPr id="21" name="Freeform 21"/>
            <p:cNvSpPr/>
            <p:nvPr/>
          </p:nvSpPr>
          <p:spPr>
            <a:xfrm>
              <a:off x="0" y="0"/>
              <a:ext cx="845896" cy="252238"/>
            </a:xfrm>
            <a:custGeom>
              <a:avLst/>
              <a:gdLst/>
              <a:ahLst/>
              <a:cxnLst/>
              <a:rect l="l" t="t" r="r" b="b"/>
              <a:pathLst>
                <a:path w="845896" h="252238">
                  <a:moveTo>
                    <a:pt x="67137" y="0"/>
                  </a:moveTo>
                  <a:lnTo>
                    <a:pt x="778759" y="0"/>
                  </a:lnTo>
                  <a:cubicBezTo>
                    <a:pt x="796565" y="0"/>
                    <a:pt x="813641" y="7073"/>
                    <a:pt x="826232" y="19664"/>
                  </a:cubicBezTo>
                  <a:cubicBezTo>
                    <a:pt x="838822" y="32254"/>
                    <a:pt x="845896" y="49331"/>
                    <a:pt x="845896" y="67137"/>
                  </a:cubicBezTo>
                  <a:lnTo>
                    <a:pt x="845896" y="185101"/>
                  </a:lnTo>
                  <a:cubicBezTo>
                    <a:pt x="845896" y="202907"/>
                    <a:pt x="838822" y="219983"/>
                    <a:pt x="826232" y="232574"/>
                  </a:cubicBezTo>
                  <a:cubicBezTo>
                    <a:pt x="813641" y="245164"/>
                    <a:pt x="796565" y="252238"/>
                    <a:pt x="778759" y="252238"/>
                  </a:cubicBezTo>
                  <a:lnTo>
                    <a:pt x="67137" y="252238"/>
                  </a:lnTo>
                  <a:cubicBezTo>
                    <a:pt x="49331" y="252238"/>
                    <a:pt x="32254" y="245164"/>
                    <a:pt x="19664" y="232574"/>
                  </a:cubicBezTo>
                  <a:cubicBezTo>
                    <a:pt x="7073" y="219983"/>
                    <a:pt x="0" y="202907"/>
                    <a:pt x="0" y="185101"/>
                  </a:cubicBezTo>
                  <a:lnTo>
                    <a:pt x="0" y="67137"/>
                  </a:lnTo>
                  <a:cubicBezTo>
                    <a:pt x="0" y="49331"/>
                    <a:pt x="7073" y="32254"/>
                    <a:pt x="19664" y="19664"/>
                  </a:cubicBezTo>
                  <a:cubicBezTo>
                    <a:pt x="32254" y="7073"/>
                    <a:pt x="49331" y="0"/>
                    <a:pt x="67137" y="0"/>
                  </a:cubicBezTo>
                  <a:close/>
                </a:path>
              </a:pathLst>
            </a:custGeom>
            <a:solidFill>
              <a:srgbClr val="FAD062"/>
            </a:solidFill>
          </p:spPr>
          <p:txBody>
            <a:bodyPr/>
            <a:lstStyle/>
            <a:p>
              <a:endParaRPr lang="nl-NL"/>
            </a:p>
          </p:txBody>
        </p:sp>
        <p:sp>
          <p:nvSpPr>
            <p:cNvPr id="22" name="TextBox 22"/>
            <p:cNvSpPr txBox="1"/>
            <p:nvPr/>
          </p:nvSpPr>
          <p:spPr>
            <a:xfrm>
              <a:off x="0" y="-28575"/>
              <a:ext cx="845896" cy="280813"/>
            </a:xfrm>
            <a:prstGeom prst="rect">
              <a:avLst/>
            </a:prstGeom>
          </p:spPr>
          <p:txBody>
            <a:bodyPr lIns="50800" tIns="50800" rIns="50800" bIns="50800" rtlCol="0" anchor="ctr"/>
            <a:lstStyle/>
            <a:p>
              <a:pPr algn="ctr">
                <a:lnSpc>
                  <a:spcPts val="2545"/>
                </a:lnSpc>
              </a:pPr>
              <a:endParaRPr/>
            </a:p>
          </p:txBody>
        </p:sp>
      </p:grpSp>
      <p:sp>
        <p:nvSpPr>
          <p:cNvPr id="23" name="TextBox 23"/>
          <p:cNvSpPr txBox="1"/>
          <p:nvPr/>
        </p:nvSpPr>
        <p:spPr>
          <a:xfrm>
            <a:off x="12136916" y="7065871"/>
            <a:ext cx="4789939" cy="1298575"/>
          </a:xfrm>
          <a:prstGeom prst="rect">
            <a:avLst/>
          </a:prstGeom>
        </p:spPr>
        <p:txBody>
          <a:bodyPr lIns="0" tIns="0" rIns="0" bIns="0" rtlCol="0" anchor="t">
            <a:spAutoFit/>
          </a:bodyPr>
          <a:lstStyle/>
          <a:p>
            <a:pPr algn="ctr">
              <a:lnSpc>
                <a:spcPts val="3499"/>
              </a:lnSpc>
            </a:pPr>
            <a:r>
              <a:rPr lang="en-US" sz="2499">
                <a:solidFill>
                  <a:srgbClr val="000000"/>
                </a:solidFill>
                <a:latin typeface="Open Sans 1"/>
                <a:ea typeface="Open Sans 1"/>
                <a:cs typeface="Open Sans 1"/>
                <a:sym typeface="Open Sans 1"/>
              </a:rPr>
              <a:t>Some evidence of an </a:t>
            </a:r>
            <a:r>
              <a:rPr lang="en-US" sz="2499" b="1">
                <a:solidFill>
                  <a:srgbClr val="000000"/>
                </a:solidFill>
                <a:latin typeface="Open Sans 1 Bold"/>
                <a:ea typeface="Open Sans 1 Bold"/>
                <a:cs typeface="Open Sans 1 Bold"/>
                <a:sym typeface="Open Sans 1 Bold"/>
              </a:rPr>
              <a:t>~11% </a:t>
            </a:r>
            <a:r>
              <a:rPr lang="en-US" sz="2499">
                <a:solidFill>
                  <a:srgbClr val="000000"/>
                </a:solidFill>
                <a:latin typeface="Open Sans 1"/>
                <a:ea typeface="Open Sans 1"/>
                <a:cs typeface="Open Sans 1"/>
                <a:sym typeface="Open Sans 1"/>
              </a:rPr>
              <a:t>reduction in OOP levels </a:t>
            </a:r>
          </a:p>
          <a:p>
            <a:pPr algn="ctr">
              <a:lnSpc>
                <a:spcPts val="3499"/>
              </a:lnSpc>
            </a:pPr>
            <a:r>
              <a:rPr lang="en-US" sz="2499">
                <a:solidFill>
                  <a:srgbClr val="000000"/>
                </a:solidFill>
                <a:latin typeface="Open Sans 1"/>
                <a:ea typeface="Open Sans 1"/>
                <a:cs typeface="Open Sans 1"/>
                <a:sym typeface="Open Sans 1"/>
              </a:rPr>
              <a:t>(later-treated)​</a:t>
            </a:r>
          </a:p>
        </p:txBody>
      </p:sp>
      <p:sp>
        <p:nvSpPr>
          <p:cNvPr id="24" name="TextBox 24"/>
          <p:cNvSpPr txBox="1"/>
          <p:nvPr/>
        </p:nvSpPr>
        <p:spPr>
          <a:xfrm>
            <a:off x="13429355" y="4185348"/>
            <a:ext cx="2401160" cy="612394"/>
          </a:xfrm>
          <a:prstGeom prst="rect">
            <a:avLst/>
          </a:prstGeom>
        </p:spPr>
        <p:txBody>
          <a:bodyPr lIns="0" tIns="0" rIns="0" bIns="0" rtlCol="0" anchor="t">
            <a:spAutoFit/>
          </a:bodyPr>
          <a:lstStyle/>
          <a:p>
            <a:pPr algn="l">
              <a:lnSpc>
                <a:spcPts val="5095"/>
              </a:lnSpc>
            </a:pPr>
            <a:r>
              <a:rPr lang="en-US" sz="3639" b="1">
                <a:solidFill>
                  <a:srgbClr val="811D99"/>
                </a:solidFill>
                <a:latin typeface="Open Sans 1 Bold"/>
                <a:ea typeface="Open Sans 1 Bold"/>
                <a:cs typeface="Open Sans 1 Bold"/>
                <a:sym typeface="Open Sans 1 Bold"/>
              </a:rPr>
              <a:t>Total OOP</a:t>
            </a:r>
          </a:p>
        </p:txBody>
      </p:sp>
      <p:sp>
        <p:nvSpPr>
          <p:cNvPr id="25" name="Freeform 25"/>
          <p:cNvSpPr/>
          <p:nvPr/>
        </p:nvSpPr>
        <p:spPr>
          <a:xfrm>
            <a:off x="16351260" y="8680301"/>
            <a:ext cx="1936740" cy="1829850"/>
          </a:xfrm>
          <a:custGeom>
            <a:avLst/>
            <a:gdLst/>
            <a:ahLst/>
            <a:cxnLst/>
            <a:rect l="l" t="t" r="r" b="b"/>
            <a:pathLst>
              <a:path w="1936740" h="1829850">
                <a:moveTo>
                  <a:pt x="0" y="0"/>
                </a:moveTo>
                <a:lnTo>
                  <a:pt x="1936740" y="0"/>
                </a:lnTo>
                <a:lnTo>
                  <a:pt x="1936740" y="1829851"/>
                </a:lnTo>
                <a:lnTo>
                  <a:pt x="0" y="1829851"/>
                </a:lnTo>
                <a:lnTo>
                  <a:pt x="0" y="0"/>
                </a:lnTo>
                <a:close/>
              </a:path>
            </a:pathLst>
          </a:custGeom>
          <a:blipFill>
            <a:blip r:embed="rId8"/>
            <a:stretch>
              <a:fillRect/>
            </a:stretch>
          </a:blipFill>
        </p:spPr>
        <p:txBody>
          <a:bodyPr/>
          <a:lstStyle/>
          <a:p>
            <a:endParaRPr lang="nl-N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871993"/>
            <a:ext cx="7660139" cy="2153967"/>
            <a:chOff x="0" y="0"/>
            <a:chExt cx="2150774" cy="604780"/>
          </a:xfrm>
        </p:grpSpPr>
        <p:sp>
          <p:nvSpPr>
            <p:cNvPr id="3" name="Freeform 3"/>
            <p:cNvSpPr/>
            <p:nvPr/>
          </p:nvSpPr>
          <p:spPr>
            <a:xfrm>
              <a:off x="0" y="0"/>
              <a:ext cx="2150774" cy="604780"/>
            </a:xfrm>
            <a:custGeom>
              <a:avLst/>
              <a:gdLst/>
              <a:ahLst/>
              <a:cxnLst/>
              <a:rect l="l" t="t" r="r" b="b"/>
              <a:pathLst>
                <a:path w="2150774" h="604780">
                  <a:moveTo>
                    <a:pt x="51544" y="0"/>
                  </a:moveTo>
                  <a:lnTo>
                    <a:pt x="2099229" y="0"/>
                  </a:lnTo>
                  <a:cubicBezTo>
                    <a:pt x="2127697" y="0"/>
                    <a:pt x="2150774" y="23077"/>
                    <a:pt x="2150774" y="51544"/>
                  </a:cubicBezTo>
                  <a:lnTo>
                    <a:pt x="2150774" y="553235"/>
                  </a:lnTo>
                  <a:cubicBezTo>
                    <a:pt x="2150774" y="581702"/>
                    <a:pt x="2127697" y="604780"/>
                    <a:pt x="2099229" y="604780"/>
                  </a:cubicBezTo>
                  <a:lnTo>
                    <a:pt x="51544" y="604780"/>
                  </a:lnTo>
                  <a:cubicBezTo>
                    <a:pt x="23077" y="604780"/>
                    <a:pt x="0" y="581702"/>
                    <a:pt x="0" y="553235"/>
                  </a:cubicBezTo>
                  <a:lnTo>
                    <a:pt x="0" y="51544"/>
                  </a:lnTo>
                  <a:cubicBezTo>
                    <a:pt x="0" y="23077"/>
                    <a:pt x="23077" y="0"/>
                    <a:pt x="51544" y="0"/>
                  </a:cubicBezTo>
                  <a:close/>
                </a:path>
              </a:pathLst>
            </a:custGeom>
            <a:solidFill>
              <a:srgbClr val="FAD062"/>
            </a:solidFill>
          </p:spPr>
          <p:txBody>
            <a:bodyPr/>
            <a:lstStyle/>
            <a:p>
              <a:endParaRPr lang="nl-NL"/>
            </a:p>
          </p:txBody>
        </p:sp>
        <p:sp>
          <p:nvSpPr>
            <p:cNvPr id="4" name="TextBox 4"/>
            <p:cNvSpPr txBox="1"/>
            <p:nvPr/>
          </p:nvSpPr>
          <p:spPr>
            <a:xfrm>
              <a:off x="0" y="-57150"/>
              <a:ext cx="2150774" cy="661930"/>
            </a:xfrm>
            <a:prstGeom prst="rect">
              <a:avLst/>
            </a:prstGeom>
          </p:spPr>
          <p:txBody>
            <a:bodyPr lIns="47652" tIns="47652" rIns="47652" bIns="47652" rtlCol="0" anchor="ctr"/>
            <a:lstStyle/>
            <a:p>
              <a:pPr algn="ctr">
                <a:lnSpc>
                  <a:spcPts val="3640"/>
                </a:lnSpc>
              </a:pPr>
              <a:endParaRPr/>
            </a:p>
          </p:txBody>
        </p:sp>
      </p:grpSp>
      <p:sp>
        <p:nvSpPr>
          <p:cNvPr id="5" name="TextBox 5"/>
          <p:cNvSpPr txBox="1"/>
          <p:nvPr/>
        </p:nvSpPr>
        <p:spPr>
          <a:xfrm>
            <a:off x="1228604" y="3056802"/>
            <a:ext cx="7260331" cy="1736725"/>
          </a:xfrm>
          <a:prstGeom prst="rect">
            <a:avLst/>
          </a:prstGeom>
        </p:spPr>
        <p:txBody>
          <a:bodyPr lIns="0" tIns="0" rIns="0" bIns="0" rtlCol="0" anchor="t">
            <a:spAutoFit/>
          </a:bodyPr>
          <a:lstStyle/>
          <a:p>
            <a:pPr algn="l">
              <a:lnSpc>
                <a:spcPts val="3499"/>
              </a:lnSpc>
              <a:spcBef>
                <a:spcPct val="0"/>
              </a:spcBef>
            </a:pPr>
            <a:r>
              <a:rPr lang="en-US" sz="2499" b="1" u="none" strike="noStrike">
                <a:solidFill>
                  <a:srgbClr val="000000"/>
                </a:solidFill>
                <a:latin typeface="Open Sans 1 Bold"/>
                <a:ea typeface="Open Sans 1 Bold"/>
                <a:cs typeface="Open Sans 1 Bold"/>
                <a:sym typeface="Open Sans 1 Bold"/>
              </a:rPr>
              <a:t>Boost enrollment &amp; awareness</a:t>
            </a:r>
          </a:p>
          <a:p>
            <a:pPr marL="539749" lvl="1" indent="-269875" algn="l">
              <a:lnSpc>
                <a:spcPts val="3499"/>
              </a:lnSpc>
              <a:spcBef>
                <a:spcPct val="0"/>
              </a:spcBef>
              <a:buFont typeface="Arial"/>
              <a:buChar char="•"/>
            </a:pPr>
            <a:r>
              <a:rPr lang="en-US" sz="2499" u="none" strike="noStrike">
                <a:solidFill>
                  <a:srgbClr val="000000"/>
                </a:solidFill>
                <a:latin typeface="Open Sans 1"/>
                <a:ea typeface="Open Sans 1"/>
                <a:cs typeface="Open Sans 1"/>
                <a:sym typeface="Open Sans 1"/>
              </a:rPr>
              <a:t>Address sub-50% enrollment rates </a:t>
            </a:r>
          </a:p>
          <a:p>
            <a:pPr marL="539749" lvl="1" indent="-269875" algn="l">
              <a:lnSpc>
                <a:spcPts val="3499"/>
              </a:lnSpc>
              <a:spcBef>
                <a:spcPct val="0"/>
              </a:spcBef>
              <a:buFont typeface="Arial"/>
              <a:buChar char="•"/>
            </a:pPr>
            <a:r>
              <a:rPr lang="en-US" sz="2499" u="none" strike="noStrike">
                <a:solidFill>
                  <a:srgbClr val="000000"/>
                </a:solidFill>
                <a:latin typeface="Open Sans 1"/>
                <a:ea typeface="Open Sans 1"/>
                <a:cs typeface="Open Sans 1"/>
                <a:sym typeface="Open Sans 1"/>
              </a:rPr>
              <a:t>Targeted outreach and better education on eligibility and benefits</a:t>
            </a:r>
          </a:p>
        </p:txBody>
      </p:sp>
      <p:grpSp>
        <p:nvGrpSpPr>
          <p:cNvPr id="6" name="Group 6"/>
          <p:cNvGrpSpPr/>
          <p:nvPr/>
        </p:nvGrpSpPr>
        <p:grpSpPr>
          <a:xfrm>
            <a:off x="885436" y="6464235"/>
            <a:ext cx="7803403" cy="2123106"/>
            <a:chOff x="0" y="0"/>
            <a:chExt cx="1217907" cy="331361"/>
          </a:xfrm>
        </p:grpSpPr>
        <p:sp>
          <p:nvSpPr>
            <p:cNvPr id="7" name="Freeform 7"/>
            <p:cNvSpPr/>
            <p:nvPr/>
          </p:nvSpPr>
          <p:spPr>
            <a:xfrm>
              <a:off x="0" y="0"/>
              <a:ext cx="1217906" cy="331361"/>
            </a:xfrm>
            <a:custGeom>
              <a:avLst/>
              <a:gdLst/>
              <a:ahLst/>
              <a:cxnLst/>
              <a:rect l="l" t="t" r="r" b="b"/>
              <a:pathLst>
                <a:path w="1217906" h="331361">
                  <a:moveTo>
                    <a:pt x="46630" y="0"/>
                  </a:moveTo>
                  <a:lnTo>
                    <a:pt x="1171277" y="0"/>
                  </a:lnTo>
                  <a:cubicBezTo>
                    <a:pt x="1197030" y="0"/>
                    <a:pt x="1217906" y="20877"/>
                    <a:pt x="1217906" y="46630"/>
                  </a:cubicBezTo>
                  <a:lnTo>
                    <a:pt x="1217906" y="284731"/>
                  </a:lnTo>
                  <a:cubicBezTo>
                    <a:pt x="1217906" y="297098"/>
                    <a:pt x="1212994" y="308959"/>
                    <a:pt x="1204249" y="317704"/>
                  </a:cubicBezTo>
                  <a:cubicBezTo>
                    <a:pt x="1195504" y="326448"/>
                    <a:pt x="1183644" y="331361"/>
                    <a:pt x="1171277" y="331361"/>
                  </a:cubicBezTo>
                  <a:lnTo>
                    <a:pt x="46630" y="331361"/>
                  </a:lnTo>
                  <a:cubicBezTo>
                    <a:pt x="34263" y="331361"/>
                    <a:pt x="22402" y="326448"/>
                    <a:pt x="13658" y="317704"/>
                  </a:cubicBezTo>
                  <a:cubicBezTo>
                    <a:pt x="4913" y="308959"/>
                    <a:pt x="0" y="297098"/>
                    <a:pt x="0" y="284731"/>
                  </a:cubicBezTo>
                  <a:lnTo>
                    <a:pt x="0" y="46630"/>
                  </a:lnTo>
                  <a:cubicBezTo>
                    <a:pt x="0" y="34263"/>
                    <a:pt x="4913" y="22402"/>
                    <a:pt x="13658" y="13658"/>
                  </a:cubicBezTo>
                  <a:cubicBezTo>
                    <a:pt x="22402" y="4913"/>
                    <a:pt x="34263" y="0"/>
                    <a:pt x="46630" y="0"/>
                  </a:cubicBezTo>
                  <a:close/>
                </a:path>
              </a:pathLst>
            </a:custGeom>
            <a:solidFill>
              <a:srgbClr val="811D99">
                <a:alpha val="74902"/>
              </a:srgbClr>
            </a:solidFill>
          </p:spPr>
          <p:txBody>
            <a:bodyPr/>
            <a:lstStyle/>
            <a:p>
              <a:endParaRPr lang="nl-NL"/>
            </a:p>
          </p:txBody>
        </p:sp>
        <p:sp>
          <p:nvSpPr>
            <p:cNvPr id="8" name="TextBox 8"/>
            <p:cNvSpPr txBox="1"/>
            <p:nvPr/>
          </p:nvSpPr>
          <p:spPr>
            <a:xfrm>
              <a:off x="0" y="-57150"/>
              <a:ext cx="1217907" cy="388511"/>
            </a:xfrm>
            <a:prstGeom prst="rect">
              <a:avLst/>
            </a:prstGeom>
          </p:spPr>
          <p:txBody>
            <a:bodyPr lIns="50800" tIns="50800" rIns="50800" bIns="50800" rtlCol="0" anchor="ctr"/>
            <a:lstStyle/>
            <a:p>
              <a:pPr algn="ctr">
                <a:lnSpc>
                  <a:spcPts val="3640"/>
                </a:lnSpc>
              </a:pPr>
              <a:endParaRPr/>
            </a:p>
          </p:txBody>
        </p:sp>
      </p:grpSp>
      <p:grpSp>
        <p:nvGrpSpPr>
          <p:cNvPr id="9" name="Group 9"/>
          <p:cNvGrpSpPr/>
          <p:nvPr/>
        </p:nvGrpSpPr>
        <p:grpSpPr>
          <a:xfrm>
            <a:off x="9139805" y="6468206"/>
            <a:ext cx="8141595" cy="2119135"/>
            <a:chOff x="0" y="0"/>
            <a:chExt cx="2137363" cy="556323"/>
          </a:xfrm>
        </p:grpSpPr>
        <p:sp>
          <p:nvSpPr>
            <p:cNvPr id="10" name="Freeform 10"/>
            <p:cNvSpPr/>
            <p:nvPr/>
          </p:nvSpPr>
          <p:spPr>
            <a:xfrm>
              <a:off x="0" y="0"/>
              <a:ext cx="2137363" cy="556324"/>
            </a:xfrm>
            <a:custGeom>
              <a:avLst/>
              <a:gdLst/>
              <a:ahLst/>
              <a:cxnLst/>
              <a:rect l="l" t="t" r="r" b="b"/>
              <a:pathLst>
                <a:path w="2137363" h="556324">
                  <a:moveTo>
                    <a:pt x="48496" y="0"/>
                  </a:moveTo>
                  <a:lnTo>
                    <a:pt x="2088866" y="0"/>
                  </a:lnTo>
                  <a:cubicBezTo>
                    <a:pt x="2101729" y="0"/>
                    <a:pt x="2114064" y="5109"/>
                    <a:pt x="2123159" y="14204"/>
                  </a:cubicBezTo>
                  <a:cubicBezTo>
                    <a:pt x="2132254" y="23299"/>
                    <a:pt x="2137363" y="35634"/>
                    <a:pt x="2137363" y="48496"/>
                  </a:cubicBezTo>
                  <a:lnTo>
                    <a:pt x="2137363" y="507827"/>
                  </a:lnTo>
                  <a:cubicBezTo>
                    <a:pt x="2137363" y="520689"/>
                    <a:pt x="2132254" y="533024"/>
                    <a:pt x="2123159" y="542119"/>
                  </a:cubicBezTo>
                  <a:cubicBezTo>
                    <a:pt x="2114064" y="551214"/>
                    <a:pt x="2101729" y="556324"/>
                    <a:pt x="2088866" y="556324"/>
                  </a:cubicBezTo>
                  <a:lnTo>
                    <a:pt x="48496" y="556324"/>
                  </a:lnTo>
                  <a:cubicBezTo>
                    <a:pt x="35634" y="556324"/>
                    <a:pt x="23299" y="551214"/>
                    <a:pt x="14204" y="542119"/>
                  </a:cubicBezTo>
                  <a:cubicBezTo>
                    <a:pt x="5109" y="533024"/>
                    <a:pt x="0" y="520689"/>
                    <a:pt x="0" y="507827"/>
                  </a:cubicBezTo>
                  <a:lnTo>
                    <a:pt x="0" y="48496"/>
                  </a:lnTo>
                  <a:cubicBezTo>
                    <a:pt x="0" y="35634"/>
                    <a:pt x="5109" y="23299"/>
                    <a:pt x="14204" y="14204"/>
                  </a:cubicBezTo>
                  <a:cubicBezTo>
                    <a:pt x="23299" y="5109"/>
                    <a:pt x="35634" y="0"/>
                    <a:pt x="48496" y="0"/>
                  </a:cubicBezTo>
                  <a:close/>
                </a:path>
              </a:pathLst>
            </a:custGeom>
            <a:solidFill>
              <a:srgbClr val="FAD062"/>
            </a:solidFill>
          </p:spPr>
          <p:txBody>
            <a:bodyPr/>
            <a:lstStyle/>
            <a:p>
              <a:endParaRPr lang="nl-NL"/>
            </a:p>
          </p:txBody>
        </p:sp>
        <p:sp>
          <p:nvSpPr>
            <p:cNvPr id="11" name="TextBox 11"/>
            <p:cNvSpPr txBox="1"/>
            <p:nvPr/>
          </p:nvSpPr>
          <p:spPr>
            <a:xfrm>
              <a:off x="0" y="-57150"/>
              <a:ext cx="2137363" cy="613473"/>
            </a:xfrm>
            <a:prstGeom prst="rect">
              <a:avLst/>
            </a:prstGeom>
          </p:spPr>
          <p:txBody>
            <a:bodyPr lIns="50965" tIns="50965" rIns="50965" bIns="50965" rtlCol="0" anchor="ctr"/>
            <a:lstStyle/>
            <a:p>
              <a:pPr algn="ctr">
                <a:lnSpc>
                  <a:spcPts val="3640"/>
                </a:lnSpc>
              </a:pPr>
              <a:endParaRPr/>
            </a:p>
          </p:txBody>
        </p:sp>
      </p:grpSp>
      <p:sp>
        <p:nvSpPr>
          <p:cNvPr id="12" name="TextBox 12"/>
          <p:cNvSpPr txBox="1"/>
          <p:nvPr/>
        </p:nvSpPr>
        <p:spPr>
          <a:xfrm>
            <a:off x="9394422" y="6620601"/>
            <a:ext cx="7558311" cy="1751723"/>
          </a:xfrm>
          <a:prstGeom prst="rect">
            <a:avLst/>
          </a:prstGeom>
        </p:spPr>
        <p:txBody>
          <a:bodyPr lIns="0" tIns="0" rIns="0" bIns="0" rtlCol="0" anchor="t">
            <a:spAutoFit/>
          </a:bodyPr>
          <a:lstStyle/>
          <a:p>
            <a:pPr algn="l">
              <a:lnSpc>
                <a:spcPts val="3511"/>
              </a:lnSpc>
              <a:spcBef>
                <a:spcPct val="0"/>
              </a:spcBef>
            </a:pPr>
            <a:r>
              <a:rPr lang="en-US" sz="2508" b="1">
                <a:solidFill>
                  <a:srgbClr val="000000"/>
                </a:solidFill>
                <a:latin typeface="Open Sans 1 Bold"/>
                <a:ea typeface="Open Sans 1 Bold"/>
                <a:cs typeface="Open Sans 1 Bold"/>
                <a:sym typeface="Open Sans 1 Bold"/>
              </a:rPr>
              <a:t>Strengthen primary healthcare</a:t>
            </a:r>
          </a:p>
          <a:p>
            <a:pPr marL="541498" lvl="1" indent="-270749" algn="l">
              <a:lnSpc>
                <a:spcPts val="3511"/>
              </a:lnSpc>
              <a:buFont typeface="Arial"/>
              <a:buChar char="•"/>
            </a:pPr>
            <a:r>
              <a:rPr lang="en-US" sz="2508">
                <a:solidFill>
                  <a:srgbClr val="000000"/>
                </a:solidFill>
                <a:latin typeface="Open Sans 1"/>
                <a:ea typeface="Open Sans 1"/>
                <a:cs typeface="Open Sans 1"/>
                <a:sym typeface="Open Sans 1"/>
              </a:rPr>
              <a:t>Complement insurance schemes with a robust primary care system to ensure a comprehensive continuation of care</a:t>
            </a:r>
          </a:p>
        </p:txBody>
      </p:sp>
      <p:grpSp>
        <p:nvGrpSpPr>
          <p:cNvPr id="13" name="Group 13"/>
          <p:cNvGrpSpPr/>
          <p:nvPr/>
        </p:nvGrpSpPr>
        <p:grpSpPr>
          <a:xfrm>
            <a:off x="9139805" y="2871993"/>
            <a:ext cx="8115300" cy="2184679"/>
            <a:chOff x="0" y="0"/>
            <a:chExt cx="2137363" cy="575389"/>
          </a:xfrm>
        </p:grpSpPr>
        <p:sp>
          <p:nvSpPr>
            <p:cNvPr id="14" name="Freeform 14"/>
            <p:cNvSpPr/>
            <p:nvPr/>
          </p:nvSpPr>
          <p:spPr>
            <a:xfrm>
              <a:off x="0" y="0"/>
              <a:ext cx="2137363" cy="575389"/>
            </a:xfrm>
            <a:custGeom>
              <a:avLst/>
              <a:gdLst/>
              <a:ahLst/>
              <a:cxnLst/>
              <a:rect l="l" t="t" r="r" b="b"/>
              <a:pathLst>
                <a:path w="2137363" h="575389">
                  <a:moveTo>
                    <a:pt x="48654" y="0"/>
                  </a:moveTo>
                  <a:lnTo>
                    <a:pt x="2088710" y="0"/>
                  </a:lnTo>
                  <a:cubicBezTo>
                    <a:pt x="2115580" y="0"/>
                    <a:pt x="2137363" y="21783"/>
                    <a:pt x="2137363" y="48654"/>
                  </a:cubicBezTo>
                  <a:lnTo>
                    <a:pt x="2137363" y="526735"/>
                  </a:lnTo>
                  <a:cubicBezTo>
                    <a:pt x="2137363" y="553606"/>
                    <a:pt x="2115580" y="575389"/>
                    <a:pt x="2088710" y="575389"/>
                  </a:cubicBezTo>
                  <a:lnTo>
                    <a:pt x="48654" y="575389"/>
                  </a:lnTo>
                  <a:cubicBezTo>
                    <a:pt x="21783" y="575389"/>
                    <a:pt x="0" y="553606"/>
                    <a:pt x="0" y="526735"/>
                  </a:cubicBezTo>
                  <a:lnTo>
                    <a:pt x="0" y="48654"/>
                  </a:lnTo>
                  <a:cubicBezTo>
                    <a:pt x="0" y="21783"/>
                    <a:pt x="21783" y="0"/>
                    <a:pt x="48654" y="0"/>
                  </a:cubicBezTo>
                  <a:close/>
                </a:path>
              </a:pathLst>
            </a:custGeom>
            <a:solidFill>
              <a:srgbClr val="FAD062"/>
            </a:solidFill>
          </p:spPr>
          <p:txBody>
            <a:bodyPr/>
            <a:lstStyle/>
            <a:p>
              <a:endParaRPr lang="nl-NL"/>
            </a:p>
          </p:txBody>
        </p:sp>
        <p:sp>
          <p:nvSpPr>
            <p:cNvPr id="15" name="TextBox 15"/>
            <p:cNvSpPr txBox="1"/>
            <p:nvPr/>
          </p:nvSpPr>
          <p:spPr>
            <a:xfrm>
              <a:off x="0" y="-57150"/>
              <a:ext cx="2137363" cy="632539"/>
            </a:xfrm>
            <a:prstGeom prst="rect">
              <a:avLst/>
            </a:prstGeom>
          </p:spPr>
          <p:txBody>
            <a:bodyPr lIns="50800" tIns="50800" rIns="50800" bIns="50800" rtlCol="0" anchor="ctr"/>
            <a:lstStyle/>
            <a:p>
              <a:pPr algn="ctr">
                <a:lnSpc>
                  <a:spcPts val="3640"/>
                </a:lnSpc>
              </a:pPr>
              <a:endParaRPr/>
            </a:p>
          </p:txBody>
        </p:sp>
      </p:grpSp>
      <p:sp>
        <p:nvSpPr>
          <p:cNvPr id="16" name="TextBox 16"/>
          <p:cNvSpPr txBox="1"/>
          <p:nvPr/>
        </p:nvSpPr>
        <p:spPr>
          <a:xfrm>
            <a:off x="9394422" y="3056802"/>
            <a:ext cx="7558311" cy="1736725"/>
          </a:xfrm>
          <a:prstGeom prst="rect">
            <a:avLst/>
          </a:prstGeom>
        </p:spPr>
        <p:txBody>
          <a:bodyPr lIns="0" tIns="0" rIns="0" bIns="0" rtlCol="0" anchor="t">
            <a:spAutoFit/>
          </a:bodyPr>
          <a:lstStyle/>
          <a:p>
            <a:pPr algn="l">
              <a:lnSpc>
                <a:spcPts val="3499"/>
              </a:lnSpc>
            </a:pPr>
            <a:r>
              <a:rPr lang="en-US" sz="2499" b="1">
                <a:solidFill>
                  <a:srgbClr val="000000"/>
                </a:solidFill>
                <a:latin typeface="Open Sans 1 Bold"/>
                <a:ea typeface="Open Sans 1 Bold"/>
                <a:cs typeface="Open Sans 1 Bold"/>
                <a:sym typeface="Open Sans 1 Bold"/>
              </a:rPr>
              <a:t>Awareness of eligibility and benefits</a:t>
            </a:r>
          </a:p>
          <a:p>
            <a:pPr marL="539749" lvl="1" indent="-269875" algn="l">
              <a:lnSpc>
                <a:spcPts val="3499"/>
              </a:lnSpc>
              <a:buFont typeface="Arial"/>
              <a:buChar char="•"/>
            </a:pPr>
            <a:r>
              <a:rPr lang="en-US" sz="2499">
                <a:solidFill>
                  <a:srgbClr val="000000"/>
                </a:solidFill>
                <a:latin typeface="Open Sans 1"/>
                <a:ea typeface="Open Sans 1"/>
                <a:cs typeface="Open Sans 1"/>
                <a:sym typeface="Open Sans 1"/>
              </a:rPr>
              <a:t>Shift policy priority</a:t>
            </a:r>
          </a:p>
          <a:p>
            <a:pPr marL="539749" lvl="1" indent="-269875" algn="l">
              <a:lnSpc>
                <a:spcPts val="3499"/>
              </a:lnSpc>
              <a:spcBef>
                <a:spcPct val="0"/>
              </a:spcBef>
              <a:buFont typeface="Arial"/>
              <a:buChar char="•"/>
            </a:pPr>
            <a:r>
              <a:rPr lang="en-US" sz="2499">
                <a:solidFill>
                  <a:srgbClr val="000000"/>
                </a:solidFill>
                <a:latin typeface="Open Sans 1"/>
                <a:ea typeface="Open Sans 1"/>
                <a:cs typeface="Open Sans 1"/>
                <a:sym typeface="Open Sans 1"/>
              </a:rPr>
              <a:t>Raw enrollment numbers ⟶ educating households on the benefits of RSBY</a:t>
            </a:r>
          </a:p>
        </p:txBody>
      </p:sp>
      <p:sp>
        <p:nvSpPr>
          <p:cNvPr id="17" name="Freeform 17"/>
          <p:cNvSpPr/>
          <p:nvPr/>
        </p:nvSpPr>
        <p:spPr>
          <a:xfrm>
            <a:off x="3971536" y="1648600"/>
            <a:ext cx="1330894" cy="1330894"/>
          </a:xfrm>
          <a:custGeom>
            <a:avLst/>
            <a:gdLst/>
            <a:ahLst/>
            <a:cxnLst/>
            <a:rect l="l" t="t" r="r" b="b"/>
            <a:pathLst>
              <a:path w="1330894" h="1330894">
                <a:moveTo>
                  <a:pt x="0" y="0"/>
                </a:moveTo>
                <a:lnTo>
                  <a:pt x="1330895" y="0"/>
                </a:lnTo>
                <a:lnTo>
                  <a:pt x="1330895" y="1330894"/>
                </a:lnTo>
                <a:lnTo>
                  <a:pt x="0" y="1330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8" name="Freeform 18"/>
          <p:cNvSpPr/>
          <p:nvPr/>
        </p:nvSpPr>
        <p:spPr>
          <a:xfrm>
            <a:off x="12532008" y="1648600"/>
            <a:ext cx="1330894" cy="1330894"/>
          </a:xfrm>
          <a:custGeom>
            <a:avLst/>
            <a:gdLst/>
            <a:ahLst/>
            <a:cxnLst/>
            <a:rect l="l" t="t" r="r" b="b"/>
            <a:pathLst>
              <a:path w="1330894" h="1330894">
                <a:moveTo>
                  <a:pt x="0" y="0"/>
                </a:moveTo>
                <a:lnTo>
                  <a:pt x="1330894" y="0"/>
                </a:lnTo>
                <a:lnTo>
                  <a:pt x="1330894" y="1330894"/>
                </a:lnTo>
                <a:lnTo>
                  <a:pt x="0" y="1330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19" name="Freeform 19"/>
          <p:cNvSpPr/>
          <p:nvPr/>
        </p:nvSpPr>
        <p:spPr>
          <a:xfrm>
            <a:off x="12532008" y="5274766"/>
            <a:ext cx="1330894" cy="1330894"/>
          </a:xfrm>
          <a:custGeom>
            <a:avLst/>
            <a:gdLst/>
            <a:ahLst/>
            <a:cxnLst/>
            <a:rect l="l" t="t" r="r" b="b"/>
            <a:pathLst>
              <a:path w="1330894" h="1330894">
                <a:moveTo>
                  <a:pt x="0" y="0"/>
                </a:moveTo>
                <a:lnTo>
                  <a:pt x="1330894" y="0"/>
                </a:lnTo>
                <a:lnTo>
                  <a:pt x="1330894" y="1330894"/>
                </a:lnTo>
                <a:lnTo>
                  <a:pt x="0" y="1330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a:p>
        </p:txBody>
      </p:sp>
      <p:sp>
        <p:nvSpPr>
          <p:cNvPr id="20" name="Freeform 20"/>
          <p:cNvSpPr/>
          <p:nvPr/>
        </p:nvSpPr>
        <p:spPr>
          <a:xfrm>
            <a:off x="16351260" y="858734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4"/>
            <a:stretch>
              <a:fillRect/>
            </a:stretch>
          </a:blipFill>
        </p:spPr>
        <p:txBody>
          <a:bodyPr/>
          <a:lstStyle/>
          <a:p>
            <a:endParaRPr lang="nl-NL"/>
          </a:p>
        </p:txBody>
      </p:sp>
      <p:sp>
        <p:nvSpPr>
          <p:cNvPr id="21" name="Freeform 21"/>
          <p:cNvSpPr/>
          <p:nvPr/>
        </p:nvSpPr>
        <p:spPr>
          <a:xfrm>
            <a:off x="3971536" y="5352329"/>
            <a:ext cx="1330894" cy="1330894"/>
          </a:xfrm>
          <a:custGeom>
            <a:avLst/>
            <a:gdLst/>
            <a:ahLst/>
            <a:cxnLst/>
            <a:rect l="l" t="t" r="r" b="b"/>
            <a:pathLst>
              <a:path w="1330894" h="1330894">
                <a:moveTo>
                  <a:pt x="0" y="0"/>
                </a:moveTo>
                <a:lnTo>
                  <a:pt x="1330895" y="0"/>
                </a:lnTo>
                <a:lnTo>
                  <a:pt x="1330895" y="1330895"/>
                </a:lnTo>
                <a:lnTo>
                  <a:pt x="0" y="13308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a:p>
        </p:txBody>
      </p:sp>
      <p:sp>
        <p:nvSpPr>
          <p:cNvPr id="22" name="TextBox 22"/>
          <p:cNvSpPr txBox="1"/>
          <p:nvPr/>
        </p:nvSpPr>
        <p:spPr>
          <a:xfrm>
            <a:off x="1228604" y="6635599"/>
            <a:ext cx="7260331" cy="1736725"/>
          </a:xfrm>
          <a:prstGeom prst="rect">
            <a:avLst/>
          </a:prstGeom>
        </p:spPr>
        <p:txBody>
          <a:bodyPr lIns="0" tIns="0" rIns="0" bIns="0" rtlCol="0" anchor="t">
            <a:spAutoFit/>
          </a:bodyPr>
          <a:lstStyle/>
          <a:p>
            <a:pPr algn="l">
              <a:lnSpc>
                <a:spcPts val="3499"/>
              </a:lnSpc>
              <a:spcBef>
                <a:spcPct val="0"/>
              </a:spcBef>
            </a:pPr>
            <a:r>
              <a:rPr lang="en-US" sz="2499" b="1">
                <a:solidFill>
                  <a:srgbClr val="FAD062"/>
                </a:solidFill>
                <a:latin typeface="Open Sans 1 Bold"/>
                <a:ea typeface="Open Sans 1 Bold"/>
                <a:cs typeface="Open Sans 1 Bold"/>
                <a:sym typeface="Open Sans 1 Bold"/>
              </a:rPr>
              <a:t>Expand benefit scope</a:t>
            </a:r>
          </a:p>
          <a:p>
            <a:pPr marL="539749" lvl="1" indent="-269875" algn="l">
              <a:lnSpc>
                <a:spcPts val="3499"/>
              </a:lnSpc>
              <a:buFont typeface="Arial"/>
              <a:buChar char="•"/>
            </a:pPr>
            <a:r>
              <a:rPr lang="en-US" sz="2499">
                <a:solidFill>
                  <a:srgbClr val="FAD062"/>
                </a:solidFill>
                <a:latin typeface="Open Sans 1"/>
                <a:ea typeface="Open Sans 1"/>
                <a:cs typeface="Open Sans 1"/>
                <a:sym typeface="Open Sans 1"/>
              </a:rPr>
              <a:t>Include outpatient care (chronic illnesses) </a:t>
            </a:r>
          </a:p>
          <a:p>
            <a:pPr marL="539749" lvl="1" indent="-269875" algn="l">
              <a:lnSpc>
                <a:spcPts val="3499"/>
              </a:lnSpc>
              <a:buFont typeface="Arial"/>
              <a:buChar char="•"/>
            </a:pPr>
            <a:r>
              <a:rPr lang="en-US" sz="2499">
                <a:solidFill>
                  <a:srgbClr val="FAD062"/>
                </a:solidFill>
                <a:latin typeface="Open Sans 1"/>
                <a:ea typeface="Open Sans 1"/>
                <a:cs typeface="Open Sans 1"/>
                <a:sym typeface="Open Sans 1"/>
              </a:rPr>
              <a:t>Raise the INR 30,000 annual cap to cover catastrophic expenses</a:t>
            </a:r>
          </a:p>
        </p:txBody>
      </p:sp>
      <p:sp>
        <p:nvSpPr>
          <p:cNvPr id="23" name="TextBox 23"/>
          <p:cNvSpPr txBox="1"/>
          <p:nvPr/>
        </p:nvSpPr>
        <p:spPr>
          <a:xfrm>
            <a:off x="744885" y="569389"/>
            <a:ext cx="13618726" cy="863600"/>
          </a:xfrm>
          <a:prstGeom prst="rect">
            <a:avLst/>
          </a:prstGeom>
        </p:spPr>
        <p:txBody>
          <a:bodyPr lIns="0" tIns="0" rIns="0" bIns="0" rtlCol="0" anchor="t">
            <a:spAutoFit/>
          </a:bodyPr>
          <a:lstStyle/>
          <a:p>
            <a:pPr algn="l">
              <a:lnSpc>
                <a:spcPts val="7000"/>
              </a:lnSpc>
            </a:pPr>
            <a:r>
              <a:rPr lang="en-US" sz="5000" b="1">
                <a:solidFill>
                  <a:srgbClr val="811D99"/>
                </a:solidFill>
                <a:latin typeface="Open Sans 1 Bold"/>
                <a:ea typeface="Open Sans 1 Bold"/>
                <a:cs typeface="Open Sans 1 Bold"/>
                <a:sym typeface="Open Sans 1 Bold"/>
              </a:rPr>
              <a:t>Policy implications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48205"/>
            <a:ext cx="16230600" cy="711009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1A1A1A"/>
                </a:solidFill>
                <a:latin typeface="Open Sans 2"/>
                <a:ea typeface="Open Sans 2"/>
                <a:cs typeface="Open Sans 2"/>
                <a:sym typeface="Open Sans 2"/>
              </a:rPr>
              <a:t>No available </a:t>
            </a:r>
            <a:r>
              <a:rPr lang="en-US" sz="3200" b="1">
                <a:solidFill>
                  <a:srgbClr val="000000"/>
                </a:solidFill>
                <a:latin typeface="Open Sans 2 Bold"/>
                <a:ea typeface="Open Sans 2 Bold"/>
                <a:cs typeface="Open Sans 2 Bold"/>
                <a:sym typeface="Open Sans 2 Bold"/>
              </a:rPr>
              <a:t>data on household enrollment</a:t>
            </a:r>
            <a:r>
              <a:rPr lang="en-US" sz="3200">
                <a:solidFill>
                  <a:srgbClr val="1A1A1A"/>
                </a:solidFill>
                <a:latin typeface="Open Sans 2"/>
                <a:ea typeface="Open Sans 2"/>
                <a:cs typeface="Open Sans 2"/>
                <a:sym typeface="Open Sans 2"/>
              </a:rPr>
              <a:t> (only district-level)​</a:t>
            </a:r>
          </a:p>
          <a:p>
            <a:pPr marL="1295403" lvl="2" indent="-431801" algn="l">
              <a:lnSpc>
                <a:spcPts val="4200"/>
              </a:lnSpc>
              <a:buFont typeface="Arial"/>
              <a:buChar char="⚬"/>
            </a:pPr>
            <a:r>
              <a:rPr lang="en-US" sz="3000">
                <a:solidFill>
                  <a:srgbClr val="1A1A1A"/>
                </a:solidFill>
                <a:latin typeface="Open Sans 2"/>
                <a:ea typeface="Open Sans 2"/>
                <a:cs typeface="Open Sans 2"/>
                <a:sym typeface="Open Sans 2"/>
              </a:rPr>
              <a:t>The study measures the "</a:t>
            </a:r>
            <a:r>
              <a:rPr lang="en-US" sz="3000" i="1">
                <a:solidFill>
                  <a:srgbClr val="1A1A1A"/>
                </a:solidFill>
                <a:latin typeface="Open Sans 2 Italics"/>
                <a:ea typeface="Open Sans 2 Italics"/>
                <a:cs typeface="Open Sans 2 Italics"/>
                <a:sym typeface="Open Sans 2 Italics"/>
              </a:rPr>
              <a:t>Intention-to-Treat</a:t>
            </a:r>
            <a:r>
              <a:rPr lang="en-US" sz="3000">
                <a:solidFill>
                  <a:srgbClr val="1A1A1A"/>
                </a:solidFill>
                <a:latin typeface="Open Sans 2"/>
                <a:ea typeface="Open Sans 2"/>
                <a:cs typeface="Open Sans 2"/>
                <a:sym typeface="Open Sans 2"/>
              </a:rPr>
              <a:t>" (ITT) rather than the "</a:t>
            </a:r>
            <a:r>
              <a:rPr lang="en-US" sz="3000" i="1">
                <a:solidFill>
                  <a:srgbClr val="1A1A1A"/>
                </a:solidFill>
                <a:latin typeface="Open Sans 2 Italics"/>
                <a:ea typeface="Open Sans 2 Italics"/>
                <a:cs typeface="Open Sans 2 Italics"/>
                <a:sym typeface="Open Sans 2 Italics"/>
              </a:rPr>
              <a:t>Average Treatment Effect</a:t>
            </a:r>
            <a:r>
              <a:rPr lang="en-US" sz="3000">
                <a:solidFill>
                  <a:srgbClr val="1A1A1A"/>
                </a:solidFill>
                <a:latin typeface="Open Sans 2"/>
                <a:ea typeface="Open Sans 2"/>
                <a:cs typeface="Open Sans 2"/>
                <a:sym typeface="Open Sans 2"/>
              </a:rPr>
              <a:t>" (ATT)​</a:t>
            </a:r>
          </a:p>
          <a:p>
            <a:pPr marL="690881" lvl="1" indent="-345440" algn="l">
              <a:lnSpc>
                <a:spcPts val="4480"/>
              </a:lnSpc>
              <a:buFont typeface="Arial"/>
              <a:buChar char="•"/>
            </a:pPr>
            <a:r>
              <a:rPr lang="en-US" sz="3200" b="1">
                <a:solidFill>
                  <a:srgbClr val="000000"/>
                </a:solidFill>
                <a:latin typeface="Open Sans 2 Bold"/>
                <a:ea typeface="Open Sans 2 Bold"/>
                <a:cs typeface="Open Sans 2 Bold"/>
                <a:sym typeface="Open Sans 2 Bold"/>
              </a:rPr>
              <a:t>Inconsistent recall periods</a:t>
            </a:r>
            <a:r>
              <a:rPr lang="en-US" sz="3200">
                <a:solidFill>
                  <a:srgbClr val="1A1A1A"/>
                </a:solidFill>
                <a:latin typeface="Open Sans 2"/>
                <a:ea typeface="Open Sans 2"/>
                <a:cs typeface="Open Sans 2"/>
                <a:sym typeface="Open Sans 2"/>
              </a:rPr>
              <a:t> and potential </a:t>
            </a:r>
            <a:r>
              <a:rPr lang="en-US" sz="3200" b="1">
                <a:solidFill>
                  <a:srgbClr val="000000"/>
                </a:solidFill>
                <a:latin typeface="Open Sans 2 Bold"/>
                <a:ea typeface="Open Sans 2 Bold"/>
                <a:cs typeface="Open Sans 2 Bold"/>
                <a:sym typeface="Open Sans 2 Bold"/>
              </a:rPr>
              <a:t>recall bias</a:t>
            </a:r>
            <a:r>
              <a:rPr lang="en-US" sz="3200" b="1">
                <a:solidFill>
                  <a:srgbClr val="811D99"/>
                </a:solidFill>
                <a:latin typeface="Open Sans 2 Bold"/>
                <a:ea typeface="Open Sans 2 Bold"/>
                <a:cs typeface="Open Sans 2 Bold"/>
                <a:sym typeface="Open Sans 2 Bold"/>
              </a:rPr>
              <a:t>​</a:t>
            </a:r>
          </a:p>
          <a:p>
            <a:pPr algn="l">
              <a:lnSpc>
                <a:spcPts val="4200"/>
              </a:lnSpc>
            </a:pPr>
            <a:endParaRPr lang="en-US" sz="3200" b="1">
              <a:solidFill>
                <a:srgbClr val="811D99"/>
              </a:solidFill>
              <a:latin typeface="Open Sans 2 Bold"/>
              <a:ea typeface="Open Sans 2 Bold"/>
              <a:cs typeface="Open Sans 2 Bold"/>
              <a:sym typeface="Open Sans 2 Bold"/>
            </a:endParaRPr>
          </a:p>
          <a:p>
            <a:pPr algn="l">
              <a:lnSpc>
                <a:spcPts val="4200"/>
              </a:lnSpc>
            </a:pPr>
            <a:endParaRPr lang="en-US" sz="3200" b="1">
              <a:solidFill>
                <a:srgbClr val="811D99"/>
              </a:solidFill>
              <a:latin typeface="Open Sans 2 Bold"/>
              <a:ea typeface="Open Sans 2 Bold"/>
              <a:cs typeface="Open Sans 2 Bold"/>
              <a:sym typeface="Open Sans 2 Bold"/>
            </a:endParaRPr>
          </a:p>
          <a:p>
            <a:pPr algn="l">
              <a:lnSpc>
                <a:spcPts val="4200"/>
              </a:lnSpc>
            </a:pPr>
            <a:endParaRPr lang="en-US" sz="3200" b="1">
              <a:solidFill>
                <a:srgbClr val="811D99"/>
              </a:solidFill>
              <a:latin typeface="Open Sans 2 Bold"/>
              <a:ea typeface="Open Sans 2 Bold"/>
              <a:cs typeface="Open Sans 2 Bold"/>
              <a:sym typeface="Open Sans 2 Bold"/>
            </a:endParaRPr>
          </a:p>
          <a:p>
            <a:pPr marL="690881" lvl="1" indent="-345440" algn="l">
              <a:lnSpc>
                <a:spcPts val="4480"/>
              </a:lnSpc>
              <a:buFont typeface="Arial"/>
              <a:buChar char="•"/>
            </a:pPr>
            <a:r>
              <a:rPr lang="en-US" sz="3200">
                <a:solidFill>
                  <a:srgbClr val="1A1A1A"/>
                </a:solidFill>
                <a:latin typeface="Open Sans 2"/>
                <a:ea typeface="Open Sans 2"/>
                <a:cs typeface="Open Sans 2"/>
                <a:sym typeface="Open Sans 2"/>
              </a:rPr>
              <a:t>Assumption that the BPL corresponds to the bottom 2 quintiles for household expenditure​</a:t>
            </a:r>
          </a:p>
          <a:p>
            <a:pPr marL="690881" lvl="1" indent="-345440" algn="l">
              <a:lnSpc>
                <a:spcPts val="4480"/>
              </a:lnSpc>
              <a:buFont typeface="Arial"/>
              <a:buChar char="•"/>
            </a:pPr>
            <a:r>
              <a:rPr lang="en-US" sz="3200">
                <a:solidFill>
                  <a:srgbClr val="1A1A1A"/>
                </a:solidFill>
                <a:latin typeface="Open Sans 2"/>
                <a:ea typeface="Open Sans 2"/>
                <a:cs typeface="Open Sans 2"/>
                <a:sym typeface="Open Sans 2"/>
              </a:rPr>
              <a:t>Does not consider </a:t>
            </a:r>
            <a:r>
              <a:rPr lang="en-US" sz="3200" b="1">
                <a:solidFill>
                  <a:srgbClr val="000000"/>
                </a:solidFill>
                <a:latin typeface="Open Sans 2 Bold"/>
                <a:ea typeface="Open Sans 2 Bold"/>
                <a:cs typeface="Open Sans 2 Bold"/>
                <a:sym typeface="Open Sans 2 Bold"/>
              </a:rPr>
              <a:t>coping strategies</a:t>
            </a:r>
            <a:r>
              <a:rPr lang="en-US" sz="3200">
                <a:solidFill>
                  <a:srgbClr val="1A1A1A"/>
                </a:solidFill>
                <a:latin typeface="Open Sans 2"/>
                <a:ea typeface="Open Sans 2"/>
                <a:cs typeface="Open Sans 2"/>
                <a:sym typeface="Open Sans 2"/>
              </a:rPr>
              <a:t> and how they may affect OOP spending​</a:t>
            </a:r>
          </a:p>
          <a:p>
            <a:pPr marL="690881" lvl="1" indent="-345440" algn="l">
              <a:lnSpc>
                <a:spcPts val="4480"/>
              </a:lnSpc>
              <a:buFont typeface="Arial"/>
              <a:buChar char="•"/>
            </a:pPr>
            <a:r>
              <a:rPr lang="en-US" sz="3200">
                <a:solidFill>
                  <a:srgbClr val="1A1A1A"/>
                </a:solidFill>
                <a:latin typeface="Open Sans 2"/>
                <a:ea typeface="Open Sans 2"/>
                <a:cs typeface="Open Sans 2"/>
                <a:sym typeface="Open Sans 2"/>
              </a:rPr>
              <a:t>Potential for adding further outcomes​</a:t>
            </a:r>
          </a:p>
          <a:p>
            <a:pPr marL="1295403" lvl="2" indent="-431801" algn="l">
              <a:lnSpc>
                <a:spcPts val="4200"/>
              </a:lnSpc>
              <a:buFont typeface="Arial"/>
              <a:buChar char="⚬"/>
            </a:pPr>
            <a:r>
              <a:rPr lang="en-US" sz="3000">
                <a:solidFill>
                  <a:srgbClr val="1A1A1A"/>
                </a:solidFill>
                <a:latin typeface="Open Sans 2"/>
                <a:ea typeface="Open Sans 2"/>
                <a:cs typeface="Open Sans 2"/>
                <a:sym typeface="Open Sans 2"/>
              </a:rPr>
              <a:t>E.g. health outcomes; utilization ​</a:t>
            </a:r>
          </a:p>
          <a:p>
            <a:pPr marL="690881" lvl="1" indent="-345440" algn="l">
              <a:lnSpc>
                <a:spcPts val="4480"/>
              </a:lnSpc>
              <a:buFont typeface="Arial"/>
              <a:buChar char="•"/>
            </a:pPr>
            <a:r>
              <a:rPr lang="en-US" sz="3200">
                <a:solidFill>
                  <a:srgbClr val="1A1A1A"/>
                </a:solidFill>
                <a:latin typeface="Open Sans 2"/>
                <a:ea typeface="Open Sans 2"/>
                <a:cs typeface="Open Sans 2"/>
                <a:sym typeface="Open Sans 2"/>
              </a:rPr>
              <a:t>Unknown</a:t>
            </a:r>
            <a:r>
              <a:rPr lang="en-US" sz="3200">
                <a:solidFill>
                  <a:srgbClr val="811D99"/>
                </a:solidFill>
                <a:latin typeface="Open Sans 2"/>
                <a:ea typeface="Open Sans 2"/>
                <a:cs typeface="Open Sans 2"/>
                <a:sym typeface="Open Sans 2"/>
              </a:rPr>
              <a:t> </a:t>
            </a:r>
            <a:r>
              <a:rPr lang="en-US" sz="3200" b="1">
                <a:solidFill>
                  <a:srgbClr val="000000"/>
                </a:solidFill>
                <a:latin typeface="Open Sans 2 Bold"/>
                <a:ea typeface="Open Sans 2 Bold"/>
                <a:cs typeface="Open Sans 2 Bold"/>
                <a:sym typeface="Open Sans 2 Bold"/>
              </a:rPr>
              <a:t>mechanisms</a:t>
            </a:r>
            <a:r>
              <a:rPr lang="en-US" sz="3200">
                <a:solidFill>
                  <a:srgbClr val="1A1A1A"/>
                </a:solidFill>
                <a:latin typeface="Open Sans 2"/>
                <a:ea typeface="Open Sans 2"/>
                <a:cs typeface="Open Sans 2"/>
                <a:sym typeface="Open Sans 2"/>
              </a:rPr>
              <a:t> behind RSBY lack of effect</a:t>
            </a:r>
          </a:p>
        </p:txBody>
      </p:sp>
      <p:sp>
        <p:nvSpPr>
          <p:cNvPr id="3" name="TextBox 3"/>
          <p:cNvSpPr txBox="1"/>
          <p:nvPr/>
        </p:nvSpPr>
        <p:spPr>
          <a:xfrm>
            <a:off x="1028700" y="933450"/>
            <a:ext cx="8115300" cy="854075"/>
          </a:xfrm>
          <a:prstGeom prst="rect">
            <a:avLst/>
          </a:prstGeom>
        </p:spPr>
        <p:txBody>
          <a:bodyPr lIns="0" tIns="0" rIns="0" bIns="0" rtlCol="0" anchor="t">
            <a:spAutoFit/>
          </a:bodyPr>
          <a:lstStyle/>
          <a:p>
            <a:pPr algn="l">
              <a:lnSpc>
                <a:spcPts val="6999"/>
              </a:lnSpc>
              <a:spcBef>
                <a:spcPct val="0"/>
              </a:spcBef>
            </a:pPr>
            <a:r>
              <a:rPr lang="en-US" sz="4999" b="1">
                <a:solidFill>
                  <a:srgbClr val="811D99"/>
                </a:solidFill>
                <a:latin typeface="Open Sans 1 Bold"/>
                <a:ea typeface="Open Sans 1 Bold"/>
                <a:cs typeface="Open Sans 1 Bold"/>
                <a:sym typeface="Open Sans 1 Bold"/>
              </a:rPr>
              <a:t>Limitations of the study</a:t>
            </a:r>
          </a:p>
        </p:txBody>
      </p:sp>
      <p:grpSp>
        <p:nvGrpSpPr>
          <p:cNvPr id="4" name="Group 4"/>
          <p:cNvGrpSpPr/>
          <p:nvPr/>
        </p:nvGrpSpPr>
        <p:grpSpPr>
          <a:xfrm>
            <a:off x="1902309" y="4547562"/>
            <a:ext cx="9975957" cy="1286456"/>
            <a:chOff x="0" y="0"/>
            <a:chExt cx="13301275" cy="1715274"/>
          </a:xfrm>
        </p:grpSpPr>
        <p:sp>
          <p:nvSpPr>
            <p:cNvPr id="5" name="Freeform 5"/>
            <p:cNvSpPr/>
            <p:nvPr/>
          </p:nvSpPr>
          <p:spPr>
            <a:xfrm>
              <a:off x="0" y="0"/>
              <a:ext cx="6417693" cy="1715274"/>
            </a:xfrm>
            <a:custGeom>
              <a:avLst/>
              <a:gdLst/>
              <a:ahLst/>
              <a:cxnLst/>
              <a:rect l="l" t="t" r="r" b="b"/>
              <a:pathLst>
                <a:path w="6417693" h="1715274">
                  <a:moveTo>
                    <a:pt x="0" y="0"/>
                  </a:moveTo>
                  <a:lnTo>
                    <a:pt x="6417693" y="0"/>
                  </a:lnTo>
                  <a:lnTo>
                    <a:pt x="6417693" y="1715274"/>
                  </a:lnTo>
                  <a:lnTo>
                    <a:pt x="0" y="171527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rnd">
              <a:solidFill>
                <a:srgbClr val="F3B11E"/>
              </a:solidFill>
              <a:prstDash val="solid"/>
              <a:round/>
            </a:ln>
          </p:spPr>
          <p:txBody>
            <a:bodyPr/>
            <a:lstStyle/>
            <a:p>
              <a:endParaRPr lang="nl-NL"/>
            </a:p>
          </p:txBody>
        </p:sp>
        <p:sp>
          <p:nvSpPr>
            <p:cNvPr id="6" name="Freeform 6"/>
            <p:cNvSpPr/>
            <p:nvPr/>
          </p:nvSpPr>
          <p:spPr>
            <a:xfrm>
              <a:off x="665741" y="214755"/>
              <a:ext cx="1288107" cy="1285765"/>
            </a:xfrm>
            <a:custGeom>
              <a:avLst/>
              <a:gdLst/>
              <a:ahLst/>
              <a:cxnLst/>
              <a:rect l="l" t="t" r="r" b="b"/>
              <a:pathLst>
                <a:path w="1288107" h="1285765">
                  <a:moveTo>
                    <a:pt x="0" y="0"/>
                  </a:moveTo>
                  <a:lnTo>
                    <a:pt x="1288107" y="0"/>
                  </a:lnTo>
                  <a:lnTo>
                    <a:pt x="1288107" y="1285765"/>
                  </a:lnTo>
                  <a:lnTo>
                    <a:pt x="0" y="1285765"/>
                  </a:lnTo>
                  <a:lnTo>
                    <a:pt x="0" y="0"/>
                  </a:lnTo>
                  <a:close/>
                </a:path>
              </a:pathLst>
            </a:custGeom>
            <a:blipFill>
              <a:blip r:embed="rId4"/>
              <a:stretch>
                <a:fillRect/>
              </a:stretch>
            </a:blipFill>
          </p:spPr>
          <p:txBody>
            <a:bodyPr/>
            <a:lstStyle/>
            <a:p>
              <a:endParaRPr lang="nl-NL"/>
            </a:p>
          </p:txBody>
        </p:sp>
        <p:sp>
          <p:nvSpPr>
            <p:cNvPr id="7" name="TextBox 7"/>
            <p:cNvSpPr txBox="1"/>
            <p:nvPr/>
          </p:nvSpPr>
          <p:spPr>
            <a:xfrm>
              <a:off x="2362570" y="859385"/>
              <a:ext cx="3153671" cy="454828"/>
            </a:xfrm>
            <a:prstGeom prst="rect">
              <a:avLst/>
            </a:prstGeom>
          </p:spPr>
          <p:txBody>
            <a:bodyPr lIns="0" tIns="0" rIns="0" bIns="0" rtlCol="0" anchor="t">
              <a:spAutoFit/>
            </a:bodyPr>
            <a:lstStyle/>
            <a:p>
              <a:pPr algn="ctr">
                <a:lnSpc>
                  <a:spcPts val="2932"/>
                </a:lnSpc>
                <a:spcBef>
                  <a:spcPct val="0"/>
                </a:spcBef>
              </a:pPr>
              <a:r>
                <a:rPr lang="en-US" sz="2094" b="1">
                  <a:solidFill>
                    <a:srgbClr val="000000"/>
                  </a:solidFill>
                  <a:latin typeface="Open Sans 1 Bold"/>
                  <a:ea typeface="Open Sans 1 Bold"/>
                  <a:cs typeface="Open Sans 1 Bold"/>
                  <a:sym typeface="Open Sans 1 Bold"/>
                </a:rPr>
                <a:t>Outpatient care</a:t>
              </a:r>
            </a:p>
          </p:txBody>
        </p:sp>
        <p:sp>
          <p:nvSpPr>
            <p:cNvPr id="8" name="TextBox 8"/>
            <p:cNvSpPr txBox="1"/>
            <p:nvPr/>
          </p:nvSpPr>
          <p:spPr>
            <a:xfrm>
              <a:off x="3929246" y="467206"/>
              <a:ext cx="10159" cy="314584"/>
            </a:xfrm>
            <a:prstGeom prst="rect">
              <a:avLst/>
            </a:prstGeom>
          </p:spPr>
          <p:txBody>
            <a:bodyPr lIns="0" tIns="0" rIns="0" bIns="0" rtlCol="0" anchor="t">
              <a:spAutoFit/>
            </a:bodyPr>
            <a:lstStyle/>
            <a:p>
              <a:pPr algn="ctr">
                <a:lnSpc>
                  <a:spcPts val="2036"/>
                </a:lnSpc>
                <a:spcBef>
                  <a:spcPct val="0"/>
                </a:spcBef>
              </a:pPr>
              <a:endParaRPr/>
            </a:p>
          </p:txBody>
        </p:sp>
        <p:sp>
          <p:nvSpPr>
            <p:cNvPr id="9" name="TextBox 9"/>
            <p:cNvSpPr txBox="1"/>
            <p:nvPr/>
          </p:nvSpPr>
          <p:spPr>
            <a:xfrm>
              <a:off x="3008304" y="202253"/>
              <a:ext cx="1841883" cy="579537"/>
            </a:xfrm>
            <a:prstGeom prst="rect">
              <a:avLst/>
            </a:prstGeom>
          </p:spPr>
          <p:txBody>
            <a:bodyPr lIns="0" tIns="0" rIns="0" bIns="0" rtlCol="0" anchor="t">
              <a:spAutoFit/>
            </a:bodyPr>
            <a:lstStyle/>
            <a:p>
              <a:pPr algn="ctr">
                <a:lnSpc>
                  <a:spcPts val="3603"/>
                </a:lnSpc>
                <a:spcBef>
                  <a:spcPct val="0"/>
                </a:spcBef>
              </a:pPr>
              <a:r>
                <a:rPr lang="en-US" sz="2574" b="1">
                  <a:solidFill>
                    <a:srgbClr val="000000"/>
                  </a:solidFill>
                  <a:latin typeface="Open Sans 1 Bold"/>
                  <a:ea typeface="Open Sans 1 Bold"/>
                  <a:cs typeface="Open Sans 1 Bold"/>
                  <a:sym typeface="Open Sans 1 Bold"/>
                </a:rPr>
                <a:t>30 days</a:t>
              </a:r>
            </a:p>
          </p:txBody>
        </p:sp>
        <p:sp>
          <p:nvSpPr>
            <p:cNvPr id="10" name="Freeform 10"/>
            <p:cNvSpPr/>
            <p:nvPr/>
          </p:nvSpPr>
          <p:spPr>
            <a:xfrm>
              <a:off x="6883583" y="0"/>
              <a:ext cx="6417693" cy="1715274"/>
            </a:xfrm>
            <a:custGeom>
              <a:avLst/>
              <a:gdLst/>
              <a:ahLst/>
              <a:cxnLst/>
              <a:rect l="l" t="t" r="r" b="b"/>
              <a:pathLst>
                <a:path w="6417693" h="1715274">
                  <a:moveTo>
                    <a:pt x="0" y="0"/>
                  </a:moveTo>
                  <a:lnTo>
                    <a:pt x="6417692" y="0"/>
                  </a:lnTo>
                  <a:lnTo>
                    <a:pt x="6417692" y="1715274"/>
                  </a:lnTo>
                  <a:lnTo>
                    <a:pt x="0" y="171527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rnd">
              <a:solidFill>
                <a:srgbClr val="811D99"/>
              </a:solidFill>
              <a:prstDash val="solid"/>
              <a:round/>
            </a:ln>
          </p:spPr>
          <p:txBody>
            <a:bodyPr/>
            <a:lstStyle/>
            <a:p>
              <a:endParaRPr lang="nl-NL"/>
            </a:p>
          </p:txBody>
        </p:sp>
        <p:sp>
          <p:nvSpPr>
            <p:cNvPr id="11" name="TextBox 11"/>
            <p:cNvSpPr txBox="1"/>
            <p:nvPr/>
          </p:nvSpPr>
          <p:spPr>
            <a:xfrm>
              <a:off x="9295938" y="859385"/>
              <a:ext cx="2506490" cy="460665"/>
            </a:xfrm>
            <a:prstGeom prst="rect">
              <a:avLst/>
            </a:prstGeom>
          </p:spPr>
          <p:txBody>
            <a:bodyPr lIns="0" tIns="0" rIns="0" bIns="0" rtlCol="0" anchor="t">
              <a:spAutoFit/>
            </a:bodyPr>
            <a:lstStyle/>
            <a:p>
              <a:pPr algn="ctr">
                <a:lnSpc>
                  <a:spcPts val="2931"/>
                </a:lnSpc>
                <a:spcBef>
                  <a:spcPct val="0"/>
                </a:spcBef>
              </a:pPr>
              <a:r>
                <a:rPr lang="en-US" sz="2093" b="1">
                  <a:solidFill>
                    <a:srgbClr val="000000"/>
                  </a:solidFill>
                  <a:latin typeface="Open Sans 1 Bold"/>
                  <a:ea typeface="Open Sans 1 Bold"/>
                  <a:cs typeface="Open Sans 1 Bold"/>
                  <a:sym typeface="Open Sans 1 Bold"/>
                </a:rPr>
                <a:t>Inpatient care</a:t>
              </a:r>
            </a:p>
          </p:txBody>
        </p:sp>
        <p:sp>
          <p:nvSpPr>
            <p:cNvPr id="12" name="TextBox 12"/>
            <p:cNvSpPr txBox="1"/>
            <p:nvPr/>
          </p:nvSpPr>
          <p:spPr>
            <a:xfrm>
              <a:off x="9295938" y="208862"/>
              <a:ext cx="2251704" cy="572928"/>
            </a:xfrm>
            <a:prstGeom prst="rect">
              <a:avLst/>
            </a:prstGeom>
          </p:spPr>
          <p:txBody>
            <a:bodyPr lIns="0" tIns="0" rIns="0" bIns="0" rtlCol="0" anchor="t">
              <a:spAutoFit/>
            </a:bodyPr>
            <a:lstStyle/>
            <a:p>
              <a:pPr algn="ctr">
                <a:lnSpc>
                  <a:spcPts val="3611"/>
                </a:lnSpc>
                <a:spcBef>
                  <a:spcPct val="0"/>
                </a:spcBef>
              </a:pPr>
              <a:r>
                <a:rPr lang="en-US" sz="2579" b="1">
                  <a:solidFill>
                    <a:srgbClr val="000000"/>
                  </a:solidFill>
                  <a:latin typeface="Open Sans 1 Bold"/>
                  <a:ea typeface="Open Sans 1 Bold"/>
                  <a:cs typeface="Open Sans 1 Bold"/>
                  <a:sym typeface="Open Sans 1 Bold"/>
                </a:rPr>
                <a:t>1 year</a:t>
              </a:r>
            </a:p>
          </p:txBody>
        </p:sp>
        <p:sp>
          <p:nvSpPr>
            <p:cNvPr id="13" name="Freeform 13"/>
            <p:cNvSpPr/>
            <p:nvPr/>
          </p:nvSpPr>
          <p:spPr>
            <a:xfrm>
              <a:off x="7473192" y="214755"/>
              <a:ext cx="1288107" cy="1285765"/>
            </a:xfrm>
            <a:custGeom>
              <a:avLst/>
              <a:gdLst/>
              <a:ahLst/>
              <a:cxnLst/>
              <a:rect l="l" t="t" r="r" b="b"/>
              <a:pathLst>
                <a:path w="1288107" h="1285765">
                  <a:moveTo>
                    <a:pt x="0" y="0"/>
                  </a:moveTo>
                  <a:lnTo>
                    <a:pt x="1288108" y="0"/>
                  </a:lnTo>
                  <a:lnTo>
                    <a:pt x="1288108" y="1285765"/>
                  </a:lnTo>
                  <a:lnTo>
                    <a:pt x="0" y="1285765"/>
                  </a:lnTo>
                  <a:lnTo>
                    <a:pt x="0" y="0"/>
                  </a:lnTo>
                  <a:close/>
                </a:path>
              </a:pathLst>
            </a:custGeom>
            <a:blipFill>
              <a:blip r:embed="rId4"/>
              <a:stretch>
                <a:fillRect/>
              </a:stretch>
            </a:blipFill>
          </p:spPr>
          <p:txBody>
            <a:bodyPr/>
            <a:lstStyle/>
            <a:p>
              <a:endParaRPr lang="nl-NL"/>
            </a:p>
          </p:txBody>
        </p:sp>
      </p:grpSp>
      <p:sp>
        <p:nvSpPr>
          <p:cNvPr id="14" name="Freeform 14"/>
          <p:cNvSpPr/>
          <p:nvPr/>
        </p:nvSpPr>
        <p:spPr>
          <a:xfrm>
            <a:off x="16363388" y="8518281"/>
            <a:ext cx="1936740" cy="1829850"/>
          </a:xfrm>
          <a:custGeom>
            <a:avLst/>
            <a:gdLst/>
            <a:ahLst/>
            <a:cxnLst/>
            <a:rect l="l" t="t" r="r" b="b"/>
            <a:pathLst>
              <a:path w="1936740" h="1829850">
                <a:moveTo>
                  <a:pt x="0" y="0"/>
                </a:moveTo>
                <a:lnTo>
                  <a:pt x="1936740" y="0"/>
                </a:lnTo>
                <a:lnTo>
                  <a:pt x="1936740" y="1829850"/>
                </a:lnTo>
                <a:lnTo>
                  <a:pt x="0" y="1829850"/>
                </a:lnTo>
                <a:lnTo>
                  <a:pt x="0" y="0"/>
                </a:lnTo>
                <a:close/>
              </a:path>
            </a:pathLst>
          </a:custGeom>
          <a:blipFill>
            <a:blip r:embed="rId5"/>
            <a:stretch>
              <a:fillRect/>
            </a:stretch>
          </a:blipFill>
        </p:spPr>
        <p:txBody>
          <a:bodyPr/>
          <a:lstStyle/>
          <a:p>
            <a:endParaRPr lang="nl-NL"/>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984</Words>
  <Application>Microsoft Office PowerPoint</Application>
  <PresentationFormat>Custom</PresentationFormat>
  <Paragraphs>135</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Open Sans 1</vt:lpstr>
      <vt:lpstr>Open Sans 1 Bold</vt:lpstr>
      <vt:lpstr>Open Sans 2 Bold Italics</vt:lpstr>
      <vt:lpstr>Calibri</vt:lpstr>
      <vt:lpstr>Arial</vt:lpstr>
      <vt:lpstr>Open Sans 2 Italics</vt:lpstr>
      <vt:lpstr>Open Sans 2</vt:lpstr>
      <vt:lpstr>Open Sans 2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RSBY Reform in India</dc:title>
  <cp:lastModifiedBy>Aida van Riel</cp:lastModifiedBy>
  <cp:revision>4</cp:revision>
  <dcterms:created xsi:type="dcterms:W3CDTF">2006-08-16T00:00:00Z</dcterms:created>
  <dcterms:modified xsi:type="dcterms:W3CDTF">2026-03-10T09:10:51Z</dcterms:modified>
  <dc:identifier>DAHDeQ9PZVY</dc:identifier>
</cp:coreProperties>
</file>